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1" r:id="rId17"/>
    <p:sldId id="271" r:id="rId18"/>
    <p:sldId id="272" r:id="rId19"/>
    <p:sldId id="273" r:id="rId20"/>
    <p:sldId id="274" r:id="rId21"/>
    <p:sldId id="275" r:id="rId22"/>
    <p:sldId id="292" r:id="rId23"/>
    <p:sldId id="29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0AF1D-EBAD-4E13-8948-A7A8955FB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9A2E91-CBC6-4262-8235-48AED38F9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AEDCB1-20E9-4823-92C7-F3B5D35F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B0175A-BA40-4810-970E-80D621D1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6B1A55-51B8-4A0E-9E06-DB47D167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465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7CEE-46DD-4E71-A971-93CB0E6D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D820B1-C411-4B4F-889A-EB6ADEB84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AE41E4-3324-442B-BB2A-B160E39D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86261-AD79-45C9-A90B-4133970F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13309-A53F-4BFA-8FD9-B3C3CB80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98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DA19D7-4720-4BB8-8B70-88ED5E69C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033E55-D1C6-46F4-903B-2F0FB254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B31B79-F20F-496A-9121-F3CCC578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A6E3AA-11AA-431B-9997-BF75C21F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D7FB74-CAC2-4A1D-AB87-8A84EC7E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239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D3570-9A59-484E-85E9-AFA9930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244FF-0E77-4CAC-B41D-E1C77CE8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D24B05-64E5-4C12-A7D0-8D76E4DC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9738C5-AA71-4FCA-8250-4238DB9A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52FDA-5941-4E81-B280-748A5B7A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002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4FEEE-200C-4333-8091-9446EB38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5F3479-FB77-40F0-A88E-2EAE1684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F8C55C-BE4D-443B-826C-FC610948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0A1563-B0B2-418B-9073-F11E7AD5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4C6AE6-0B34-4FAC-A15A-F2777C23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293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F5C6-78BF-4896-BDB4-96A989D4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824FF-3B41-4704-A1BB-471251531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FBBCEE-E5C8-4F90-B54D-03E3A65DF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0C3B7E-B82D-4D34-A0F7-15BCC761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4C4356-A2E9-4BE2-8A7B-6F1D2EDE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DB8EEA-F8DC-4E06-8607-5ECD2E54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991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5ED0F-269C-432C-83D9-DDD085BA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3BBB28-991C-4C21-95ED-B73ADB487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7C35EC-5F81-49BB-A3EA-B4EB0D955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FAC809-F12F-4D50-8D7B-9725BC317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6E7C58-C08A-4D63-BA2D-B294E9863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0B52F3-08C9-423C-A189-425DAA9E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20CAD0-AAEF-4350-893B-516C897C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F0EDCF-EE89-4B6F-94E1-7AB62759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7503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BA678-F99D-4F48-B8BA-D471303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ADD5B2-337F-4501-AEE8-74CD05A6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3DF554-ADB8-44E9-8704-6B83494F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069343-E887-466D-8F99-A8B5772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313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884FA0-E096-4695-9D2A-76CD2392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84AAB0-8D90-46C5-8CFA-39E93760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100F64-B607-48E6-906D-FCB206A3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224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1B4AA-D4F1-44AD-A504-9917C52A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CF1A9-3E82-4B06-A292-F1011857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BD3582-4CA6-48B4-B061-AF4D6A346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490C5-3587-4147-A39D-AE6FF070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294E2-118E-4FE7-98FB-04416D4B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290316-50BD-4402-86E2-8DAAB31F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770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BAAFB-29AC-47C8-A02B-F4429233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4C5D92-D70A-4720-8B06-E49C27736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A24DD5-52E1-4DB2-9415-39492BC79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D32D4-EF43-4C37-89B7-C897AE99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11162-3884-465C-86C8-3BCE304E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9E0C4-8CF4-4584-8F95-84F50623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145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2E1596-B99A-4582-991E-DF91EC7E3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13B450-50B1-4E83-8A4B-96B982660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1D366A-4F98-4387-A28F-CEE0523BD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D89C9-6110-4C71-8E19-6CE1E39A02A2}" type="datetimeFigureOut">
              <a:rPr lang="es-AR" smtClean="0"/>
              <a:t>2/9/2020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06467C-31B2-4827-9218-79F9D74BC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C8C775-8072-4140-9D93-88D39202B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59D7-0CFB-4BEF-98F1-5C42EC6853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058BD-67D6-4AE9-9393-D7D66083D35C}"/>
              </a:ext>
            </a:extLst>
          </p:cNvPr>
          <p:cNvSpPr txBox="1"/>
          <p:nvPr/>
        </p:nvSpPr>
        <p:spPr>
          <a:xfrm>
            <a:off x="2824293" y="469783"/>
            <a:ext cx="6543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/>
              <a:t>Perspectiva de alto nivel </a:t>
            </a:r>
            <a:r>
              <a:rPr lang="it-IT" sz="2400" b="1" dirty="0"/>
              <a:t>del funcionamiento</a:t>
            </a:r>
          </a:p>
          <a:p>
            <a:r>
              <a:rPr lang="es-AR" sz="2400" b="1" dirty="0"/>
              <a:t>y de las interconexiones </a:t>
            </a:r>
            <a:r>
              <a:rPr lang="es-AR" sz="2400" b="1"/>
              <a:t>del computador</a:t>
            </a:r>
            <a:endParaRPr lang="es-AR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1F6DBA-651A-4729-8439-9D26B2FAA842}"/>
              </a:ext>
            </a:extLst>
          </p:cNvPr>
          <p:cNvSpPr txBox="1"/>
          <p:nvPr/>
        </p:nvSpPr>
        <p:spPr>
          <a:xfrm>
            <a:off x="1577130" y="1778466"/>
            <a:ext cx="3387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Componentes del Computador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2FCEF0-D7EB-4902-BE9C-DE670E594CA1}"/>
              </a:ext>
            </a:extLst>
          </p:cNvPr>
          <p:cNvSpPr txBox="1"/>
          <p:nvPr/>
        </p:nvSpPr>
        <p:spPr>
          <a:xfrm>
            <a:off x="1577130" y="2656262"/>
            <a:ext cx="36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Funcionamiento del Computador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51B701-9080-423F-8A41-C61839E99CDD}"/>
              </a:ext>
            </a:extLst>
          </p:cNvPr>
          <p:cNvSpPr txBox="1"/>
          <p:nvPr/>
        </p:nvSpPr>
        <p:spPr>
          <a:xfrm>
            <a:off x="1577130" y="3500664"/>
            <a:ext cx="3165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Estructuras de interconexión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74841D-B405-4AEA-869F-5274E0A58DA5}"/>
              </a:ext>
            </a:extLst>
          </p:cNvPr>
          <p:cNvSpPr txBox="1"/>
          <p:nvPr/>
        </p:nvSpPr>
        <p:spPr>
          <a:xfrm>
            <a:off x="1577130" y="4239766"/>
            <a:ext cx="270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Interconexión con buses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FBB61A-1B8D-49AD-9B09-B7E8EC4E38BF}"/>
              </a:ext>
            </a:extLst>
          </p:cNvPr>
          <p:cNvSpPr txBox="1"/>
          <p:nvPr/>
        </p:nvSpPr>
        <p:spPr>
          <a:xfrm>
            <a:off x="1577130" y="4978868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Bus PCI</a:t>
            </a:r>
          </a:p>
        </p:txBody>
      </p:sp>
    </p:spTree>
    <p:extLst>
      <p:ext uri="{BB962C8B-B14F-4D97-AF65-F5344CB8AC3E}">
        <p14:creationId xmlns:p14="http://schemas.microsoft.com/office/powerpoint/2010/main" val="3790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1ED9D7-84C6-49B0-B538-C164E14F618E}"/>
              </a:ext>
            </a:extLst>
          </p:cNvPr>
          <p:cNvSpPr txBox="1"/>
          <p:nvPr/>
        </p:nvSpPr>
        <p:spPr>
          <a:xfrm>
            <a:off x="4581331" y="597158"/>
            <a:ext cx="243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INTERRUPCIONES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86CBFA-7A11-4A5B-B353-91FB36B9B289}"/>
              </a:ext>
            </a:extLst>
          </p:cNvPr>
          <p:cNvSpPr txBox="1"/>
          <p:nvPr/>
        </p:nvSpPr>
        <p:spPr>
          <a:xfrm>
            <a:off x="1564383" y="1997501"/>
            <a:ext cx="1443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PROGRAMA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593978-05D3-4328-B409-8CF6A63DA200}"/>
              </a:ext>
            </a:extLst>
          </p:cNvPr>
          <p:cNvSpPr txBox="1"/>
          <p:nvPr/>
        </p:nvSpPr>
        <p:spPr>
          <a:xfrm>
            <a:off x="1564383" y="2939588"/>
            <a:ext cx="1962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TEMPORIZACIÓN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7CA1BF-1B12-4BA3-B370-F004B175A568}"/>
              </a:ext>
            </a:extLst>
          </p:cNvPr>
          <p:cNvSpPr txBox="1"/>
          <p:nvPr/>
        </p:nvSpPr>
        <p:spPr>
          <a:xfrm>
            <a:off x="1564383" y="3905660"/>
            <a:ext cx="2145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ENTRADA / SALIDA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106388-6D17-45CD-AADB-09BDC89784EC}"/>
              </a:ext>
            </a:extLst>
          </p:cNvPr>
          <p:cNvSpPr txBox="1"/>
          <p:nvPr/>
        </p:nvSpPr>
        <p:spPr>
          <a:xfrm>
            <a:off x="1564383" y="4984252"/>
            <a:ext cx="2448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FALLO DE HARDWARE</a:t>
            </a:r>
          </a:p>
        </p:txBody>
      </p:sp>
    </p:spTree>
    <p:extLst>
      <p:ext uri="{BB962C8B-B14F-4D97-AF65-F5344CB8AC3E}">
        <p14:creationId xmlns:p14="http://schemas.microsoft.com/office/powerpoint/2010/main" val="298728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C6F41F-129E-4229-9ECB-AF76BD45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2506" y="1675419"/>
            <a:ext cx="5639075" cy="31398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970FD9-B12C-417F-9633-0B5533BB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68493" y="1753900"/>
            <a:ext cx="5569449" cy="30525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B9E915-7DED-448F-9E11-6262DD64A2EC}"/>
              </a:ext>
            </a:extLst>
          </p:cNvPr>
          <p:cNvSpPr txBox="1"/>
          <p:nvPr/>
        </p:nvSpPr>
        <p:spPr>
          <a:xfrm>
            <a:off x="1726164" y="6148873"/>
            <a:ext cx="218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 / S  sin interrupción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A40404-676A-4D65-97D1-AA414062DE77}"/>
              </a:ext>
            </a:extLst>
          </p:cNvPr>
          <p:cNvSpPr txBox="1"/>
          <p:nvPr/>
        </p:nvSpPr>
        <p:spPr>
          <a:xfrm>
            <a:off x="6895322" y="6148873"/>
            <a:ext cx="22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 / S  con interrupción</a:t>
            </a:r>
          </a:p>
        </p:txBody>
      </p:sp>
    </p:spTree>
    <p:extLst>
      <p:ext uri="{BB962C8B-B14F-4D97-AF65-F5344CB8AC3E}">
        <p14:creationId xmlns:p14="http://schemas.microsoft.com/office/powerpoint/2010/main" val="40859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51B0BD-C91F-4508-93FB-B8F0B30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98" y="500745"/>
            <a:ext cx="7556369" cy="48402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005F76-2AEB-4AB0-9CE9-70CE0CB2F82C}"/>
              </a:ext>
            </a:extLst>
          </p:cNvPr>
          <p:cNvSpPr txBox="1"/>
          <p:nvPr/>
        </p:nvSpPr>
        <p:spPr>
          <a:xfrm>
            <a:off x="3788228" y="5663682"/>
            <a:ext cx="492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Transferencia de control debida a una interrupción</a:t>
            </a:r>
          </a:p>
        </p:txBody>
      </p:sp>
    </p:spTree>
    <p:extLst>
      <p:ext uri="{BB962C8B-B14F-4D97-AF65-F5344CB8AC3E}">
        <p14:creationId xmlns:p14="http://schemas.microsoft.com/office/powerpoint/2010/main" val="91747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129C4D-3A96-4E9C-AA6F-CDE7DEC5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1" y="639310"/>
            <a:ext cx="10752898" cy="44322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DD2CF5-D13A-47EB-9B6B-27BB1A2752A3}"/>
              </a:ext>
            </a:extLst>
          </p:cNvPr>
          <p:cNvSpPr txBox="1"/>
          <p:nvPr/>
        </p:nvSpPr>
        <p:spPr>
          <a:xfrm>
            <a:off x="3722915" y="5206482"/>
            <a:ext cx="457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CICLO DE INSTRUCCIÓN CON INTERRUPCIONES</a:t>
            </a:r>
          </a:p>
        </p:txBody>
      </p:sp>
    </p:spTree>
    <p:extLst>
      <p:ext uri="{BB962C8B-B14F-4D97-AF65-F5344CB8AC3E}">
        <p14:creationId xmlns:p14="http://schemas.microsoft.com/office/powerpoint/2010/main" val="202420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98C099-D25D-4A5B-9756-710461EE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7" y="623545"/>
            <a:ext cx="10880431" cy="46575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57C7AE5-51F0-42EA-8885-CFB9F315F647}"/>
              </a:ext>
            </a:extLst>
          </p:cNvPr>
          <p:cNvSpPr txBox="1"/>
          <p:nvPr/>
        </p:nvSpPr>
        <p:spPr>
          <a:xfrm>
            <a:off x="2556698" y="5619741"/>
            <a:ext cx="7078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Diagrama de estados de un ciclo de instrucción con interrupciones</a:t>
            </a:r>
          </a:p>
        </p:txBody>
      </p:sp>
    </p:spTree>
    <p:extLst>
      <p:ext uri="{BB962C8B-B14F-4D97-AF65-F5344CB8AC3E}">
        <p14:creationId xmlns:p14="http://schemas.microsoft.com/office/powerpoint/2010/main" val="109878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9949EA3-202C-4229-9EEC-41E17F96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2" y="888494"/>
            <a:ext cx="5671858" cy="39279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15BCE1-DFF6-4EFA-ABCC-1766D091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80" y="1104196"/>
            <a:ext cx="5421960" cy="33691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9D54F5-8B0F-4FC5-A366-593AED45D589}"/>
              </a:ext>
            </a:extLst>
          </p:cNvPr>
          <p:cNvSpPr txBox="1"/>
          <p:nvPr/>
        </p:nvSpPr>
        <p:spPr>
          <a:xfrm>
            <a:off x="588983" y="5113176"/>
            <a:ext cx="496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Procesamiento de una secuencia de interrupciones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0AD35A-C1AD-4AB9-92E1-78066E85FBB9}"/>
              </a:ext>
            </a:extLst>
          </p:cNvPr>
          <p:cNvSpPr txBox="1"/>
          <p:nvPr/>
        </p:nvSpPr>
        <p:spPr>
          <a:xfrm>
            <a:off x="6636467" y="5113176"/>
            <a:ext cx="418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Procesamiento de interrupciones anidadas</a:t>
            </a:r>
          </a:p>
        </p:txBody>
      </p:sp>
    </p:spTree>
    <p:extLst>
      <p:ext uri="{BB962C8B-B14F-4D97-AF65-F5344CB8AC3E}">
        <p14:creationId xmlns:p14="http://schemas.microsoft.com/office/powerpoint/2010/main" val="4405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6B9A25-38BD-4B5F-B56A-F66A902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67" y="373224"/>
            <a:ext cx="7262311" cy="5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BC663F-C551-4373-90F4-D3E2549D1BED}"/>
              </a:ext>
            </a:extLst>
          </p:cNvPr>
          <p:cNvSpPr txBox="1"/>
          <p:nvPr/>
        </p:nvSpPr>
        <p:spPr>
          <a:xfrm>
            <a:off x="3288485" y="394282"/>
            <a:ext cx="450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ESTRUCTURA DE INTERCONEXIÓN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E2118-69E6-45A8-BAA0-DEFE67AE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62" y="1978650"/>
            <a:ext cx="5978475" cy="29007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DD9E2CB-CDC7-43E0-9D7F-CCD0445541B3}"/>
              </a:ext>
            </a:extLst>
          </p:cNvPr>
          <p:cNvSpPr txBox="1"/>
          <p:nvPr/>
        </p:nvSpPr>
        <p:spPr>
          <a:xfrm>
            <a:off x="4236098" y="1232632"/>
            <a:ext cx="335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Componentes del computador</a:t>
            </a:r>
          </a:p>
        </p:txBody>
      </p:sp>
    </p:spTree>
    <p:extLst>
      <p:ext uri="{BB962C8B-B14F-4D97-AF65-F5344CB8AC3E}">
        <p14:creationId xmlns:p14="http://schemas.microsoft.com/office/powerpoint/2010/main" val="185331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A4131F-6985-4F0B-A66A-ED7047CF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9" y="1407607"/>
            <a:ext cx="6252001" cy="31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51D29B-ED09-4119-90D2-568BF52F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25" y="2038645"/>
            <a:ext cx="6017550" cy="29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BE5941-7EED-40DF-BCF9-6D22BCC023FD}"/>
              </a:ext>
            </a:extLst>
          </p:cNvPr>
          <p:cNvSpPr txBox="1"/>
          <p:nvPr/>
        </p:nvSpPr>
        <p:spPr>
          <a:xfrm>
            <a:off x="3816991" y="520118"/>
            <a:ext cx="3923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ARQUITECTURA </a:t>
            </a:r>
            <a:r>
              <a:rPr lang="es-AR" sz="2000"/>
              <a:t>DE VON </a:t>
            </a:r>
            <a:r>
              <a:rPr lang="es-AR" sz="2000" dirty="0"/>
              <a:t>NEUMANN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FE45A0-DD44-4027-8178-BA020EA55134}"/>
              </a:ext>
            </a:extLst>
          </p:cNvPr>
          <p:cNvSpPr txBox="1"/>
          <p:nvPr/>
        </p:nvSpPr>
        <p:spPr>
          <a:xfrm>
            <a:off x="6325299" y="1459684"/>
            <a:ext cx="42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Datos e instrucciones se almacenan en una</a:t>
            </a:r>
          </a:p>
          <a:p>
            <a:r>
              <a:rPr lang="es-AR" dirty="0"/>
              <a:t>Sola memoria de lectura-escritura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E5761C-C8CF-4244-BAB1-EBE8D0244AD6}"/>
              </a:ext>
            </a:extLst>
          </p:cNvPr>
          <p:cNvSpPr txBox="1"/>
          <p:nvPr/>
        </p:nvSpPr>
        <p:spPr>
          <a:xfrm>
            <a:off x="6283354" y="2984535"/>
            <a:ext cx="417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Los contenidos de memoria se direccionan</a:t>
            </a:r>
          </a:p>
          <a:p>
            <a:r>
              <a:rPr lang="es-AR" dirty="0"/>
              <a:t>Indicando su posición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D88075-8215-4831-A75E-18279722FE61}"/>
              </a:ext>
            </a:extLst>
          </p:cNvPr>
          <p:cNvSpPr txBox="1"/>
          <p:nvPr/>
        </p:nvSpPr>
        <p:spPr>
          <a:xfrm>
            <a:off x="6325299" y="4471332"/>
            <a:ext cx="5037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Ejecución de programas → secuencia de instrucción</a:t>
            </a:r>
          </a:p>
          <a:p>
            <a:r>
              <a:rPr lang="es-AR" dirty="0"/>
              <a:t>                                                 tras instrucción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C6C0CD3-03CB-4D45-85C0-74BFF052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82" y="1459684"/>
            <a:ext cx="4297423" cy="38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E48CB7D-6AB4-4D35-A545-7E63A7B7B9EB}"/>
              </a:ext>
            </a:extLst>
          </p:cNvPr>
          <p:cNvSpPr txBox="1"/>
          <p:nvPr/>
        </p:nvSpPr>
        <p:spPr>
          <a:xfrm>
            <a:off x="1036671" y="2721114"/>
            <a:ext cx="3565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COBERTURA DE LA ESTRUCTURA</a:t>
            </a:r>
          </a:p>
          <a:p>
            <a:r>
              <a:rPr lang="es-AR" sz="2000" dirty="0"/>
              <a:t>DE INTERCONEXIÓN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58DEE5-8720-4BFD-8A8C-D52BA8FF89D2}"/>
              </a:ext>
            </a:extLst>
          </p:cNvPr>
          <p:cNvSpPr txBox="1"/>
          <p:nvPr/>
        </p:nvSpPr>
        <p:spPr>
          <a:xfrm>
            <a:off x="6417578" y="1174459"/>
            <a:ext cx="286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MEMORIA  →  PROCESADOR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6A6250-994B-429A-B1D4-47A8929AD224}"/>
              </a:ext>
            </a:extLst>
          </p:cNvPr>
          <p:cNvSpPr txBox="1"/>
          <p:nvPr/>
        </p:nvSpPr>
        <p:spPr>
          <a:xfrm>
            <a:off x="6417578" y="1921079"/>
            <a:ext cx="27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PROCESADOR → MEMORIA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45534E-F3E7-4FBC-B6F7-C9957D38C9EB}"/>
              </a:ext>
            </a:extLst>
          </p:cNvPr>
          <p:cNvSpPr txBox="1"/>
          <p:nvPr/>
        </p:nvSpPr>
        <p:spPr>
          <a:xfrm>
            <a:off x="6417578" y="2705725"/>
            <a:ext cx="230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 / S  →  PROCESADOR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973B20-DAC2-4778-9102-C6E2E4E0B9A2}"/>
              </a:ext>
            </a:extLst>
          </p:cNvPr>
          <p:cNvSpPr txBox="1"/>
          <p:nvPr/>
        </p:nvSpPr>
        <p:spPr>
          <a:xfrm>
            <a:off x="6417578" y="3598278"/>
            <a:ext cx="21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PROCESADOR → E / 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F015DE-20C7-41CA-9DF3-3D55C9F6B577}"/>
              </a:ext>
            </a:extLst>
          </p:cNvPr>
          <p:cNvSpPr txBox="1"/>
          <p:nvPr/>
        </p:nvSpPr>
        <p:spPr>
          <a:xfrm>
            <a:off x="6417578" y="442491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MEMORIA  →  E / 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737929-7C83-43A4-B0A0-8011F1FE4643}"/>
              </a:ext>
            </a:extLst>
          </p:cNvPr>
          <p:cNvSpPr txBox="1"/>
          <p:nvPr/>
        </p:nvSpPr>
        <p:spPr>
          <a:xfrm>
            <a:off x="6417578" y="520956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 / S  →  MEMORIA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F234891A-3F83-4E19-85D3-4AC3CB28F762}"/>
              </a:ext>
            </a:extLst>
          </p:cNvPr>
          <p:cNvSpPr/>
          <p:nvPr/>
        </p:nvSpPr>
        <p:spPr>
          <a:xfrm flipH="1">
            <a:off x="8850385" y="4538550"/>
            <a:ext cx="155448" cy="9144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23637A-6A53-458A-977E-3F4B9C34D467}"/>
              </a:ext>
            </a:extLst>
          </p:cNvPr>
          <p:cNvSpPr txBox="1"/>
          <p:nvPr/>
        </p:nvSpPr>
        <p:spPr>
          <a:xfrm>
            <a:off x="9281119" y="482358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1959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2473D1-C010-4287-88D9-CDE8526E087C}"/>
              </a:ext>
            </a:extLst>
          </p:cNvPr>
          <p:cNvSpPr txBox="1"/>
          <p:nvPr/>
        </p:nvSpPr>
        <p:spPr>
          <a:xfrm>
            <a:off x="4311941" y="713064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INTERCONEXIÓN CON BUSES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8886F4-503C-4344-9AF7-3DAD9B36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07" y="1703788"/>
            <a:ext cx="10070888" cy="29958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6D811D-2BA8-48FB-9759-A188E61E4982}"/>
              </a:ext>
            </a:extLst>
          </p:cNvPr>
          <p:cNvSpPr txBox="1"/>
          <p:nvPr/>
        </p:nvSpPr>
        <p:spPr>
          <a:xfrm>
            <a:off x="1390261" y="5197151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BUS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7D09A4-14EC-4804-BB55-01858EC24271}"/>
              </a:ext>
            </a:extLst>
          </p:cNvPr>
          <p:cNvSpPr txBox="1"/>
          <p:nvPr/>
        </p:nvSpPr>
        <p:spPr>
          <a:xfrm>
            <a:off x="4460033" y="5197151"/>
            <a:ext cx="31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BUS DE DIRECCIONES : n líneas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87C1920-19EF-444A-8717-DE7D2E7F064B}"/>
                  </a:ext>
                </a:extLst>
              </p:cNvPr>
              <p:cNvSpPr txBox="1"/>
              <p:nvPr/>
            </p:nvSpPr>
            <p:spPr>
              <a:xfrm>
                <a:off x="7637378" y="5197151"/>
                <a:ext cx="2546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dirty="0"/>
                  <a:t>→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𝐷𝐼𝑅𝐸𝐶𝐶𝐼𝑂𝑁𝐸𝑆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87C1920-19EF-444A-8717-DE7D2E7F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78" y="5197151"/>
                <a:ext cx="2546584" cy="369332"/>
              </a:xfrm>
              <a:prstGeom prst="rect">
                <a:avLst/>
              </a:prstGeom>
              <a:blipFill>
                <a:blip r:embed="rId3"/>
                <a:stretch>
                  <a:fillRect l="-2153"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58C6BA-E087-4735-A32F-F503D9D38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" y="0"/>
            <a:ext cx="5144278" cy="51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FE296-2CCB-438B-A7B0-E2815FFF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94" y="450985"/>
            <a:ext cx="5217367" cy="52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2AFBED-9876-4AC2-9239-EB62A37B361F}"/>
              </a:ext>
            </a:extLst>
          </p:cNvPr>
          <p:cNvSpPr txBox="1"/>
          <p:nvPr/>
        </p:nvSpPr>
        <p:spPr>
          <a:xfrm>
            <a:off x="8933879" y="579586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CPU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97F28D-AB65-444E-8747-4BEA9CFB4AEC}"/>
              </a:ext>
            </a:extLst>
          </p:cNvPr>
          <p:cNvSpPr txBox="1"/>
          <p:nvPr/>
        </p:nvSpPr>
        <p:spPr>
          <a:xfrm>
            <a:off x="2508312" y="529902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Memoria RAM</a:t>
            </a:r>
          </a:p>
        </p:txBody>
      </p:sp>
    </p:spTree>
    <p:extLst>
      <p:ext uri="{BB962C8B-B14F-4D97-AF65-F5344CB8AC3E}">
        <p14:creationId xmlns:p14="http://schemas.microsoft.com/office/powerpoint/2010/main" val="249613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7C8EFF-211C-4075-B927-1C3D534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99" y="1362855"/>
            <a:ext cx="6529364" cy="44221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1969820-C3E0-424B-93C1-DEE28C82C057}"/>
              </a:ext>
            </a:extLst>
          </p:cNvPr>
          <p:cNvSpPr txBox="1"/>
          <p:nvPr/>
        </p:nvSpPr>
        <p:spPr>
          <a:xfrm>
            <a:off x="3368352" y="164529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005C93-C77B-4DF1-AADF-7198AC7DB3D4}"/>
              </a:ext>
            </a:extLst>
          </p:cNvPr>
          <p:cNvSpPr txBox="1"/>
          <p:nvPr/>
        </p:nvSpPr>
        <p:spPr>
          <a:xfrm>
            <a:off x="7486262" y="164530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529F91-32FB-430A-8636-774DDBE6D288}"/>
              </a:ext>
            </a:extLst>
          </p:cNvPr>
          <p:cNvSpPr txBox="1"/>
          <p:nvPr/>
        </p:nvSpPr>
        <p:spPr>
          <a:xfrm>
            <a:off x="3368352" y="181878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897194-275A-4505-A4EF-9DA7471E5948}"/>
              </a:ext>
            </a:extLst>
          </p:cNvPr>
          <p:cNvSpPr txBox="1"/>
          <p:nvPr/>
        </p:nvSpPr>
        <p:spPr>
          <a:xfrm>
            <a:off x="7486262" y="182870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BD70E6-5D33-4C95-9848-4FDE770CB17A}"/>
              </a:ext>
            </a:extLst>
          </p:cNvPr>
          <p:cNvSpPr txBox="1"/>
          <p:nvPr/>
        </p:nvSpPr>
        <p:spPr>
          <a:xfrm>
            <a:off x="3377684" y="1992277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F133DF-ED49-4239-877E-E353BAAB3894}"/>
              </a:ext>
            </a:extLst>
          </p:cNvPr>
          <p:cNvSpPr txBox="1"/>
          <p:nvPr/>
        </p:nvSpPr>
        <p:spPr>
          <a:xfrm>
            <a:off x="7486262" y="20121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D2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5909C1-F3ED-4360-A7A8-CA38B88012CA}"/>
              </a:ext>
            </a:extLst>
          </p:cNvPr>
          <p:cNvSpPr txBox="1"/>
          <p:nvPr/>
        </p:nvSpPr>
        <p:spPr>
          <a:xfrm>
            <a:off x="4096140" y="5218146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2A9AC-0CD8-4807-B2DA-E0BCCD0A8354}"/>
              </a:ext>
            </a:extLst>
          </p:cNvPr>
          <p:cNvSpPr txBox="1"/>
          <p:nvPr/>
        </p:nvSpPr>
        <p:spPr>
          <a:xfrm>
            <a:off x="8140983" y="5212246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25C67F9-2441-4BE7-A01A-77E48F8C0BBD}"/>
              </a:ext>
            </a:extLst>
          </p:cNvPr>
          <p:cNvSpPr txBox="1"/>
          <p:nvPr/>
        </p:nvSpPr>
        <p:spPr>
          <a:xfrm>
            <a:off x="8149763" y="5050274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DBC7A6-EE9B-4352-9C40-E1D548721534}"/>
              </a:ext>
            </a:extLst>
          </p:cNvPr>
          <p:cNvSpPr txBox="1"/>
          <p:nvPr/>
        </p:nvSpPr>
        <p:spPr>
          <a:xfrm>
            <a:off x="4096140" y="5056172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EC49CCA-7DF3-4E45-AE01-7A09F88C9BA9}"/>
              </a:ext>
            </a:extLst>
          </p:cNvPr>
          <p:cNvSpPr txBox="1"/>
          <p:nvPr/>
        </p:nvSpPr>
        <p:spPr>
          <a:xfrm>
            <a:off x="8140983" y="4862789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1A8C67E-15F6-43AB-A33E-95D9D7ADD9B1}"/>
              </a:ext>
            </a:extLst>
          </p:cNvPr>
          <p:cNvSpPr txBox="1"/>
          <p:nvPr/>
        </p:nvSpPr>
        <p:spPr>
          <a:xfrm>
            <a:off x="4104920" y="4868688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A2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918936-AEAD-4D9F-A967-5578FEEC398D}"/>
              </a:ext>
            </a:extLst>
          </p:cNvPr>
          <p:cNvSpPr txBox="1"/>
          <p:nvPr/>
        </p:nvSpPr>
        <p:spPr>
          <a:xfrm>
            <a:off x="4044844" y="2663100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WR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2D95B4-6FAF-4BE9-8941-5015ADF260AE}"/>
              </a:ext>
            </a:extLst>
          </p:cNvPr>
          <p:cNvSpPr txBox="1"/>
          <p:nvPr/>
        </p:nvSpPr>
        <p:spPr>
          <a:xfrm>
            <a:off x="8140983" y="2663100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WR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53C937-9070-43C0-B7F0-A5987E5072F7}"/>
              </a:ext>
            </a:extLst>
          </p:cNvPr>
          <p:cNvSpPr txBox="1"/>
          <p:nvPr/>
        </p:nvSpPr>
        <p:spPr>
          <a:xfrm>
            <a:off x="4086522" y="2475616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RD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C19CCEF-EDB3-4824-B83A-C6EFABF231CA}"/>
              </a:ext>
            </a:extLst>
          </p:cNvPr>
          <p:cNvSpPr txBox="1"/>
          <p:nvPr/>
        </p:nvSpPr>
        <p:spPr>
          <a:xfrm>
            <a:off x="8161822" y="2501128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RD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47AEE3A-0B3C-460F-AD51-39FA9FD167CA}"/>
              </a:ext>
            </a:extLst>
          </p:cNvPr>
          <p:cNvCxnSpPr>
            <a:cxnSpLocks/>
          </p:cNvCxnSpPr>
          <p:nvPr/>
        </p:nvCxnSpPr>
        <p:spPr>
          <a:xfrm>
            <a:off x="2906486" y="1327865"/>
            <a:ext cx="0" cy="4559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108DFA9-7AAE-4802-9853-1C42A64EC050}"/>
              </a:ext>
            </a:extLst>
          </p:cNvPr>
          <p:cNvCxnSpPr>
            <a:cxnSpLocks/>
          </p:cNvCxnSpPr>
          <p:nvPr/>
        </p:nvCxnSpPr>
        <p:spPr>
          <a:xfrm flipH="1">
            <a:off x="2906487" y="1327865"/>
            <a:ext cx="40563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E1A0A84-FB85-4AC5-A0C6-08261EB35960}"/>
              </a:ext>
            </a:extLst>
          </p:cNvPr>
          <p:cNvCxnSpPr>
            <a:cxnSpLocks/>
          </p:cNvCxnSpPr>
          <p:nvPr/>
        </p:nvCxnSpPr>
        <p:spPr>
          <a:xfrm>
            <a:off x="6962862" y="1327864"/>
            <a:ext cx="0" cy="4559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B3D8911B-0E30-4861-A37C-F4DAD970CAB8}"/>
              </a:ext>
            </a:extLst>
          </p:cNvPr>
          <p:cNvCxnSpPr>
            <a:cxnSpLocks/>
          </p:cNvCxnSpPr>
          <p:nvPr/>
        </p:nvCxnSpPr>
        <p:spPr>
          <a:xfrm>
            <a:off x="2701085" y="1200370"/>
            <a:ext cx="0" cy="7569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361284E-8156-424F-9F94-F6024A450EEB}"/>
              </a:ext>
            </a:extLst>
          </p:cNvPr>
          <p:cNvCxnSpPr>
            <a:cxnSpLocks/>
          </p:cNvCxnSpPr>
          <p:nvPr/>
        </p:nvCxnSpPr>
        <p:spPr>
          <a:xfrm flipH="1">
            <a:off x="2688799" y="1188177"/>
            <a:ext cx="40563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637EA93-4EAE-4BFB-998E-8F81964C853E}"/>
              </a:ext>
            </a:extLst>
          </p:cNvPr>
          <p:cNvCxnSpPr>
            <a:cxnSpLocks/>
          </p:cNvCxnSpPr>
          <p:nvPr/>
        </p:nvCxnSpPr>
        <p:spPr>
          <a:xfrm>
            <a:off x="6745174" y="1188177"/>
            <a:ext cx="0" cy="7706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8B786D0B-11C8-40BF-8FC9-9F6E9D975C50}"/>
              </a:ext>
            </a:extLst>
          </p:cNvPr>
          <p:cNvCxnSpPr>
            <a:cxnSpLocks/>
          </p:cNvCxnSpPr>
          <p:nvPr/>
        </p:nvCxnSpPr>
        <p:spPr>
          <a:xfrm>
            <a:off x="2688799" y="1965647"/>
            <a:ext cx="2176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B03F5AEF-86E1-4215-9B50-AD3AD673C262}"/>
              </a:ext>
            </a:extLst>
          </p:cNvPr>
          <p:cNvCxnSpPr>
            <a:cxnSpLocks/>
          </p:cNvCxnSpPr>
          <p:nvPr/>
        </p:nvCxnSpPr>
        <p:spPr>
          <a:xfrm>
            <a:off x="6745174" y="1958814"/>
            <a:ext cx="2176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EC58F40E-01BF-4352-A1C4-C346CF75B14A}"/>
              </a:ext>
            </a:extLst>
          </p:cNvPr>
          <p:cNvCxnSpPr>
            <a:cxnSpLocks/>
          </p:cNvCxnSpPr>
          <p:nvPr/>
        </p:nvCxnSpPr>
        <p:spPr>
          <a:xfrm>
            <a:off x="2483397" y="1060344"/>
            <a:ext cx="0" cy="10453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C1F69635-212B-40D4-AAF3-B0841661240E}"/>
              </a:ext>
            </a:extLst>
          </p:cNvPr>
          <p:cNvCxnSpPr>
            <a:cxnSpLocks/>
          </p:cNvCxnSpPr>
          <p:nvPr/>
        </p:nvCxnSpPr>
        <p:spPr>
          <a:xfrm flipH="1">
            <a:off x="2471111" y="1048151"/>
            <a:ext cx="40563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1BF97179-9AB1-4A6B-98EB-D905F7E1356F}"/>
              </a:ext>
            </a:extLst>
          </p:cNvPr>
          <p:cNvCxnSpPr>
            <a:cxnSpLocks/>
          </p:cNvCxnSpPr>
          <p:nvPr/>
        </p:nvCxnSpPr>
        <p:spPr>
          <a:xfrm>
            <a:off x="6527486" y="1048151"/>
            <a:ext cx="0" cy="10811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A7A14B80-4CEE-4B62-83FA-88B5561A64BE}"/>
              </a:ext>
            </a:extLst>
          </p:cNvPr>
          <p:cNvCxnSpPr>
            <a:cxnSpLocks/>
          </p:cNvCxnSpPr>
          <p:nvPr/>
        </p:nvCxnSpPr>
        <p:spPr>
          <a:xfrm>
            <a:off x="2471111" y="2114160"/>
            <a:ext cx="43537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C384AC0F-D59A-428F-8754-0AE22EF34E0A}"/>
              </a:ext>
            </a:extLst>
          </p:cNvPr>
          <p:cNvCxnSpPr>
            <a:cxnSpLocks/>
          </p:cNvCxnSpPr>
          <p:nvPr/>
        </p:nvCxnSpPr>
        <p:spPr>
          <a:xfrm>
            <a:off x="6527486" y="2129315"/>
            <a:ext cx="4353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ector: angular 103">
            <a:extLst>
              <a:ext uri="{FF2B5EF4-FFF2-40B4-BE49-F238E27FC236}">
                <a16:creationId xmlns:a16="http://schemas.microsoft.com/office/drawing/2014/main" id="{20930FE2-1F95-4CA6-94C1-9E70A2DFF31F}"/>
              </a:ext>
            </a:extLst>
          </p:cNvPr>
          <p:cNvCxnSpPr>
            <a:cxnSpLocks/>
          </p:cNvCxnSpPr>
          <p:nvPr/>
        </p:nvCxnSpPr>
        <p:spPr>
          <a:xfrm flipV="1">
            <a:off x="4934674" y="822121"/>
            <a:ext cx="4488889" cy="1817508"/>
          </a:xfrm>
          <a:prstGeom prst="bentConnector3">
            <a:avLst>
              <a:gd name="adj1" fmla="val 2140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C52F871A-31FC-44C4-919F-F9640F948A66}"/>
              </a:ext>
            </a:extLst>
          </p:cNvPr>
          <p:cNvCxnSpPr>
            <a:cxnSpLocks/>
          </p:cNvCxnSpPr>
          <p:nvPr/>
        </p:nvCxnSpPr>
        <p:spPr>
          <a:xfrm>
            <a:off x="9428229" y="822121"/>
            <a:ext cx="7621" cy="18175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4EC1D86F-1DFE-4327-915A-386302BF8152}"/>
              </a:ext>
            </a:extLst>
          </p:cNvPr>
          <p:cNvCxnSpPr>
            <a:cxnSpLocks/>
          </p:cNvCxnSpPr>
          <p:nvPr/>
        </p:nvCxnSpPr>
        <p:spPr>
          <a:xfrm>
            <a:off x="8991049" y="2639627"/>
            <a:ext cx="4547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Conector: angular 106">
            <a:extLst>
              <a:ext uri="{FF2B5EF4-FFF2-40B4-BE49-F238E27FC236}">
                <a16:creationId xmlns:a16="http://schemas.microsoft.com/office/drawing/2014/main" id="{01529664-1EC4-43A3-9E5D-EEFA15B384ED}"/>
              </a:ext>
            </a:extLst>
          </p:cNvPr>
          <p:cNvCxnSpPr>
            <a:cxnSpLocks/>
          </p:cNvCxnSpPr>
          <p:nvPr/>
        </p:nvCxnSpPr>
        <p:spPr>
          <a:xfrm flipV="1">
            <a:off x="4944006" y="590134"/>
            <a:ext cx="4697244" cy="2222982"/>
          </a:xfrm>
          <a:prstGeom prst="bentConnector3">
            <a:avLst>
              <a:gd name="adj1" fmla="val 2571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D3AE59F7-48F1-4F23-954B-9E6C4C236601}"/>
              </a:ext>
            </a:extLst>
          </p:cNvPr>
          <p:cNvCxnSpPr>
            <a:cxnSpLocks/>
          </p:cNvCxnSpPr>
          <p:nvPr/>
        </p:nvCxnSpPr>
        <p:spPr>
          <a:xfrm flipH="1">
            <a:off x="9622073" y="596282"/>
            <a:ext cx="6606" cy="22053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EFDDD124-8840-4D21-8C04-B1C8CDC53D7E}"/>
              </a:ext>
            </a:extLst>
          </p:cNvPr>
          <p:cNvCxnSpPr>
            <a:cxnSpLocks/>
          </p:cNvCxnSpPr>
          <p:nvPr/>
        </p:nvCxnSpPr>
        <p:spPr>
          <a:xfrm>
            <a:off x="8991049" y="2807747"/>
            <a:ext cx="6348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EF33C96B-A091-4D18-B555-C5F3A947F016}"/>
              </a:ext>
            </a:extLst>
          </p:cNvPr>
          <p:cNvCxnSpPr>
            <a:cxnSpLocks/>
          </p:cNvCxnSpPr>
          <p:nvPr/>
        </p:nvCxnSpPr>
        <p:spPr>
          <a:xfrm>
            <a:off x="4934149" y="5365886"/>
            <a:ext cx="4525761" cy="1053888"/>
          </a:xfrm>
          <a:prstGeom prst="bentConnector3">
            <a:avLst>
              <a:gd name="adj1" fmla="val 2293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E517003E-8D72-44C9-9D46-3C75C8EA085B}"/>
              </a:ext>
            </a:extLst>
          </p:cNvPr>
          <p:cNvCxnSpPr>
            <a:cxnSpLocks/>
          </p:cNvCxnSpPr>
          <p:nvPr/>
        </p:nvCxnSpPr>
        <p:spPr>
          <a:xfrm flipV="1">
            <a:off x="9459910" y="5383387"/>
            <a:ext cx="1" cy="103638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60AAFEF0-6FB5-44E6-887F-38EBD742C4E8}"/>
              </a:ext>
            </a:extLst>
          </p:cNvPr>
          <p:cNvCxnSpPr>
            <a:cxnSpLocks/>
          </p:cNvCxnSpPr>
          <p:nvPr/>
        </p:nvCxnSpPr>
        <p:spPr>
          <a:xfrm>
            <a:off x="9015109" y="5383387"/>
            <a:ext cx="45470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6" name="Conector: angular 125">
            <a:extLst>
              <a:ext uri="{FF2B5EF4-FFF2-40B4-BE49-F238E27FC236}">
                <a16:creationId xmlns:a16="http://schemas.microsoft.com/office/drawing/2014/main" id="{5CC24270-97C1-43AC-8D67-7256D7CC3AD2}"/>
              </a:ext>
            </a:extLst>
          </p:cNvPr>
          <p:cNvCxnSpPr>
            <a:cxnSpLocks/>
          </p:cNvCxnSpPr>
          <p:nvPr/>
        </p:nvCxnSpPr>
        <p:spPr>
          <a:xfrm>
            <a:off x="4934674" y="5188773"/>
            <a:ext cx="4786244" cy="999516"/>
          </a:xfrm>
          <a:prstGeom prst="bentConnector3">
            <a:avLst>
              <a:gd name="adj1" fmla="val 2861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Conector recto 126">
            <a:extLst>
              <a:ext uri="{FF2B5EF4-FFF2-40B4-BE49-F238E27FC236}">
                <a16:creationId xmlns:a16="http://schemas.microsoft.com/office/drawing/2014/main" id="{771E33D8-ECEC-4F8E-A846-7C2C1F49A702}"/>
              </a:ext>
            </a:extLst>
          </p:cNvPr>
          <p:cNvCxnSpPr>
            <a:cxnSpLocks/>
          </p:cNvCxnSpPr>
          <p:nvPr/>
        </p:nvCxnSpPr>
        <p:spPr>
          <a:xfrm flipH="1" flipV="1">
            <a:off x="9688701" y="5190738"/>
            <a:ext cx="15014" cy="99755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8" name="Conector recto 127">
            <a:extLst>
              <a:ext uri="{FF2B5EF4-FFF2-40B4-BE49-F238E27FC236}">
                <a16:creationId xmlns:a16="http://schemas.microsoft.com/office/drawing/2014/main" id="{3D1218C8-6A71-46F1-A9DA-415FF001A573}"/>
              </a:ext>
            </a:extLst>
          </p:cNvPr>
          <p:cNvCxnSpPr>
            <a:cxnSpLocks/>
          </p:cNvCxnSpPr>
          <p:nvPr/>
        </p:nvCxnSpPr>
        <p:spPr>
          <a:xfrm>
            <a:off x="8991049" y="5194187"/>
            <a:ext cx="70371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2" name="Conector: angular 131">
            <a:extLst>
              <a:ext uri="{FF2B5EF4-FFF2-40B4-BE49-F238E27FC236}">
                <a16:creationId xmlns:a16="http://schemas.microsoft.com/office/drawing/2014/main" id="{8478E0DE-05B0-4EC2-9F8C-6B27EAF5DA5C}"/>
              </a:ext>
            </a:extLst>
          </p:cNvPr>
          <p:cNvCxnSpPr>
            <a:cxnSpLocks/>
          </p:cNvCxnSpPr>
          <p:nvPr/>
        </p:nvCxnSpPr>
        <p:spPr>
          <a:xfrm>
            <a:off x="4942929" y="5028928"/>
            <a:ext cx="5045887" cy="1015051"/>
          </a:xfrm>
          <a:prstGeom prst="bentConnector3">
            <a:avLst>
              <a:gd name="adj1" fmla="val 3320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1C908B03-6CD2-46A3-8BAD-C8F7E5C213DE}"/>
              </a:ext>
            </a:extLst>
          </p:cNvPr>
          <p:cNvCxnSpPr>
            <a:cxnSpLocks/>
          </p:cNvCxnSpPr>
          <p:nvPr/>
        </p:nvCxnSpPr>
        <p:spPr>
          <a:xfrm flipH="1" flipV="1">
            <a:off x="9962665" y="5028928"/>
            <a:ext cx="7686" cy="101505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43C462C0-54C7-4051-AAB9-ABA7F8252C7E}"/>
              </a:ext>
            </a:extLst>
          </p:cNvPr>
          <p:cNvCxnSpPr>
            <a:cxnSpLocks/>
          </p:cNvCxnSpPr>
          <p:nvPr/>
        </p:nvCxnSpPr>
        <p:spPr>
          <a:xfrm>
            <a:off x="9002847" y="5028928"/>
            <a:ext cx="97095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8BC6EA-AEE0-44FB-8F08-09504D4BF44B}"/>
              </a:ext>
            </a:extLst>
          </p:cNvPr>
          <p:cNvSpPr txBox="1"/>
          <p:nvPr/>
        </p:nvSpPr>
        <p:spPr>
          <a:xfrm>
            <a:off x="3514987" y="570451"/>
            <a:ext cx="38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BUS DE CONTROL →  Líneas de Control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B0D4E7-6D9D-4A56-B267-5831212E16C4}"/>
              </a:ext>
            </a:extLst>
          </p:cNvPr>
          <p:cNvSpPr txBox="1"/>
          <p:nvPr/>
        </p:nvSpPr>
        <p:spPr>
          <a:xfrm>
            <a:off x="1409350" y="1434517"/>
            <a:ext cx="37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en Memoria (</a:t>
            </a:r>
            <a:r>
              <a:rPr lang="es-AR" i="1" dirty="0" err="1"/>
              <a:t>Memory</a:t>
            </a:r>
            <a:r>
              <a:rPr lang="es-AR" i="1" dirty="0"/>
              <a:t> </a:t>
            </a:r>
            <a:r>
              <a:rPr lang="es-AR" i="1" dirty="0" err="1"/>
              <a:t>write</a:t>
            </a:r>
            <a:r>
              <a:rPr lang="es-AR" i="1" dirty="0"/>
              <a:t>)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76D32F-30EB-4FB8-864C-7A6FF694B74D}"/>
              </a:ext>
            </a:extLst>
          </p:cNvPr>
          <p:cNvSpPr txBox="1"/>
          <p:nvPr/>
        </p:nvSpPr>
        <p:spPr>
          <a:xfrm>
            <a:off x="1409350" y="1928982"/>
            <a:ext cx="355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Memoria </a:t>
            </a:r>
            <a:r>
              <a:rPr lang="es-AR" i="1" dirty="0"/>
              <a:t>(</a:t>
            </a:r>
            <a:r>
              <a:rPr lang="es-AR" i="1" dirty="0" err="1"/>
              <a:t>Memory</a:t>
            </a:r>
            <a:r>
              <a:rPr lang="es-AR" i="1" dirty="0"/>
              <a:t> </a:t>
            </a:r>
            <a:r>
              <a:rPr lang="es-AR" i="1" dirty="0" err="1"/>
              <a:t>read</a:t>
            </a:r>
            <a:r>
              <a:rPr lang="es-AR" i="1" dirty="0"/>
              <a:t>)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1EF7F0-62A2-463C-AC99-3155FE761E32}"/>
              </a:ext>
            </a:extLst>
          </p:cNvPr>
          <p:cNvSpPr txBox="1"/>
          <p:nvPr/>
        </p:nvSpPr>
        <p:spPr>
          <a:xfrm>
            <a:off x="1409350" y="2482332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de E / S </a:t>
            </a:r>
            <a:r>
              <a:rPr lang="es-AR" i="1" dirty="0"/>
              <a:t>( I / O  </a:t>
            </a:r>
            <a:r>
              <a:rPr lang="es-AR" i="1" dirty="0" err="1"/>
              <a:t>write</a:t>
            </a:r>
            <a:r>
              <a:rPr lang="es-AR" i="1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25A562-F88F-4281-9F54-92FF5B9E3B51}"/>
              </a:ext>
            </a:extLst>
          </p:cNvPr>
          <p:cNvSpPr txBox="1"/>
          <p:nvPr/>
        </p:nvSpPr>
        <p:spPr>
          <a:xfrm>
            <a:off x="1409350" y="2960882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E / S </a:t>
            </a:r>
            <a:r>
              <a:rPr lang="es-AR" i="1" dirty="0"/>
              <a:t>( I / O  </a:t>
            </a:r>
            <a:r>
              <a:rPr lang="es-AR" i="1" dirty="0" err="1"/>
              <a:t>read</a:t>
            </a:r>
            <a:r>
              <a:rPr lang="es-AR" i="1" dirty="0"/>
              <a:t>)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A6CBFBA-2309-4D28-A59A-080BBC168A59}"/>
              </a:ext>
            </a:extLst>
          </p:cNvPr>
          <p:cNvSpPr txBox="1"/>
          <p:nvPr/>
        </p:nvSpPr>
        <p:spPr>
          <a:xfrm>
            <a:off x="1409350" y="3510576"/>
            <a:ext cx="405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Transferencia reconocida </a:t>
            </a:r>
            <a:r>
              <a:rPr lang="es-AR" i="1" dirty="0"/>
              <a:t>( Transfer ACK 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76B90D-8613-4902-B9FA-488E5DD7CCB9}"/>
              </a:ext>
            </a:extLst>
          </p:cNvPr>
          <p:cNvSpPr txBox="1"/>
          <p:nvPr/>
        </p:nvSpPr>
        <p:spPr>
          <a:xfrm>
            <a:off x="1409350" y="4060270"/>
            <a:ext cx="29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Petición de Bus </a:t>
            </a:r>
            <a:r>
              <a:rPr lang="es-AR" i="1" dirty="0"/>
              <a:t>( Bus </a:t>
            </a:r>
            <a:r>
              <a:rPr lang="es-AR" i="1" dirty="0" err="1"/>
              <a:t>request</a:t>
            </a:r>
            <a:r>
              <a:rPr lang="es-AR" i="1" dirty="0"/>
              <a:t>)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14E840-AD0F-44D6-8D31-5F54E6A8F2E9}"/>
              </a:ext>
            </a:extLst>
          </p:cNvPr>
          <p:cNvSpPr txBox="1"/>
          <p:nvPr/>
        </p:nvSpPr>
        <p:spPr>
          <a:xfrm>
            <a:off x="1409350" y="4542476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Cesión de Bus </a:t>
            </a:r>
            <a:r>
              <a:rPr lang="es-AR" i="1" dirty="0"/>
              <a:t>( Bus grant)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7C286E-8F73-4D6E-8096-8E0FDE55D1BD}"/>
              </a:ext>
            </a:extLst>
          </p:cNvPr>
          <p:cNvSpPr txBox="1"/>
          <p:nvPr/>
        </p:nvSpPr>
        <p:spPr>
          <a:xfrm>
            <a:off x="1409350" y="5092170"/>
            <a:ext cx="427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Petición de interrupción </a:t>
            </a:r>
            <a:r>
              <a:rPr lang="es-AR" i="1" dirty="0"/>
              <a:t>( </a:t>
            </a:r>
            <a:r>
              <a:rPr lang="es-AR" i="1" dirty="0" err="1"/>
              <a:t>Interrupt</a:t>
            </a:r>
            <a:r>
              <a:rPr lang="es-AR" i="1" dirty="0"/>
              <a:t> </a:t>
            </a:r>
            <a:r>
              <a:rPr lang="es-AR" i="1" dirty="0" err="1"/>
              <a:t>request</a:t>
            </a:r>
            <a:r>
              <a:rPr lang="es-AR" i="1" dirty="0"/>
              <a:t>)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AA8B82-6E35-4AF2-97A6-BEAE9797CFEC}"/>
              </a:ext>
            </a:extLst>
          </p:cNvPr>
          <p:cNvSpPr txBox="1"/>
          <p:nvPr/>
        </p:nvSpPr>
        <p:spPr>
          <a:xfrm>
            <a:off x="1409350" y="5611478"/>
            <a:ext cx="39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Interrupción reconocida </a:t>
            </a:r>
            <a:r>
              <a:rPr lang="es-AR" i="1" dirty="0"/>
              <a:t>( </a:t>
            </a:r>
            <a:r>
              <a:rPr lang="es-AR" i="1" dirty="0" err="1"/>
              <a:t>Interrupt</a:t>
            </a:r>
            <a:r>
              <a:rPr lang="es-AR" i="1" dirty="0"/>
              <a:t> ACK 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4FEA6E-40D9-40B7-B181-E57120A4D278}"/>
              </a:ext>
            </a:extLst>
          </p:cNvPr>
          <p:cNvSpPr txBox="1"/>
          <p:nvPr/>
        </p:nvSpPr>
        <p:spPr>
          <a:xfrm>
            <a:off x="7298490" y="1434517"/>
            <a:ext cx="14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Reloj  </a:t>
            </a:r>
            <a:r>
              <a:rPr lang="es-AR" i="1" dirty="0"/>
              <a:t>( </a:t>
            </a:r>
            <a:r>
              <a:rPr lang="es-AR" i="1" dirty="0" err="1"/>
              <a:t>Clock</a:t>
            </a:r>
            <a:r>
              <a:rPr lang="es-AR" i="1" dirty="0"/>
              <a:t> )</a:t>
            </a:r>
            <a:endParaRPr lang="es-A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EEF440B-BE91-43A6-8162-8C3AF1742A1F}"/>
              </a:ext>
            </a:extLst>
          </p:cNvPr>
          <p:cNvSpPr txBox="1"/>
          <p:nvPr/>
        </p:nvSpPr>
        <p:spPr>
          <a:xfrm>
            <a:off x="7298490" y="1928982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Inicio  </a:t>
            </a:r>
            <a:r>
              <a:rPr lang="es-AR" i="1" dirty="0"/>
              <a:t>(</a:t>
            </a:r>
            <a:r>
              <a:rPr lang="es-AR" i="1" dirty="0" err="1"/>
              <a:t>Reset</a:t>
            </a:r>
            <a:r>
              <a:rPr lang="es-AR" i="1" dirty="0"/>
              <a:t>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231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D9F9DB-6422-4A90-B0F6-64476C2FA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12" y="484349"/>
            <a:ext cx="8322976" cy="58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5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6F4C85-33BA-4ED9-B0AB-2E602CE8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4" y="341980"/>
            <a:ext cx="6038991" cy="617403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F38AE08-819C-4B34-BEED-4455A402F780}"/>
              </a:ext>
            </a:extLst>
          </p:cNvPr>
          <p:cNvSpPr txBox="1"/>
          <p:nvPr/>
        </p:nvSpPr>
        <p:spPr>
          <a:xfrm>
            <a:off x="7781730" y="2593910"/>
            <a:ext cx="2921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Implementación física</a:t>
            </a:r>
          </a:p>
          <a:p>
            <a:r>
              <a:rPr lang="es-AR" sz="2400" dirty="0"/>
              <a:t>de una arquitectura</a:t>
            </a:r>
          </a:p>
          <a:p>
            <a:r>
              <a:rPr lang="es-AR" sz="2400" dirty="0"/>
              <a:t>de bus</a:t>
            </a:r>
          </a:p>
        </p:txBody>
      </p:sp>
    </p:spTree>
    <p:extLst>
      <p:ext uri="{BB962C8B-B14F-4D97-AF65-F5344CB8AC3E}">
        <p14:creationId xmlns:p14="http://schemas.microsoft.com/office/powerpoint/2010/main" val="418629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D786C3-2CC0-4030-A4ED-6D7BCA5F68B1}"/>
              </a:ext>
            </a:extLst>
          </p:cNvPr>
          <p:cNvSpPr txBox="1"/>
          <p:nvPr/>
        </p:nvSpPr>
        <p:spPr>
          <a:xfrm>
            <a:off x="3875714" y="612396"/>
            <a:ext cx="382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JERARQUÍAS DE BUSES MULTIPLES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0D4354-64D6-4E77-B13A-25A5803E4E1C}"/>
              </a:ext>
            </a:extLst>
          </p:cNvPr>
          <p:cNvSpPr txBox="1"/>
          <p:nvPr/>
        </p:nvSpPr>
        <p:spPr>
          <a:xfrm>
            <a:off x="1853967" y="1434517"/>
            <a:ext cx="794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 – Más  dispositivos conectados   →   mayor tiempo de propagación de las señales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2068D7-CCC1-4854-BAFE-7DCDD23D6F31}"/>
              </a:ext>
            </a:extLst>
          </p:cNvPr>
          <p:cNvSpPr txBox="1"/>
          <p:nvPr/>
        </p:nvSpPr>
        <p:spPr>
          <a:xfrm>
            <a:off x="1853967" y="1808510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 – Bus  →  cuello de botella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A5FA54-15AA-4C4C-BFB9-07515C93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57" y="2310284"/>
            <a:ext cx="7711740" cy="42582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1852F6-6DFA-4605-83AE-69CE080FDBE6}"/>
              </a:ext>
            </a:extLst>
          </p:cNvPr>
          <p:cNvSpPr txBox="1"/>
          <p:nvPr/>
        </p:nvSpPr>
        <p:spPr>
          <a:xfrm>
            <a:off x="9045135" y="2921168"/>
            <a:ext cx="1498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Arquitectura</a:t>
            </a:r>
          </a:p>
          <a:p>
            <a:r>
              <a:rPr lang="es-AR" sz="2000" dirty="0"/>
              <a:t>     de bus</a:t>
            </a:r>
          </a:p>
          <a:p>
            <a:r>
              <a:rPr lang="es-AR" sz="2000" dirty="0"/>
              <a:t>   tradicional</a:t>
            </a:r>
          </a:p>
        </p:txBody>
      </p:sp>
    </p:spTree>
    <p:extLst>
      <p:ext uri="{BB962C8B-B14F-4D97-AF65-F5344CB8AC3E}">
        <p14:creationId xmlns:p14="http://schemas.microsoft.com/office/powerpoint/2010/main" val="41579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F8FBB6-1799-46A9-89CA-0D84C5C3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94" y="344552"/>
            <a:ext cx="8903253" cy="560324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D53EBD-CE8B-4453-90BB-7097FC0C6A2D}"/>
              </a:ext>
            </a:extLst>
          </p:cNvPr>
          <p:cNvSpPr txBox="1"/>
          <p:nvPr/>
        </p:nvSpPr>
        <p:spPr>
          <a:xfrm>
            <a:off x="3305263" y="6113338"/>
            <a:ext cx="452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Arquitectura de Bus de Altas prestaciones</a:t>
            </a:r>
          </a:p>
        </p:txBody>
      </p:sp>
    </p:spTree>
    <p:extLst>
      <p:ext uri="{BB962C8B-B14F-4D97-AF65-F5344CB8AC3E}">
        <p14:creationId xmlns:p14="http://schemas.microsoft.com/office/powerpoint/2010/main" val="31129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358458-63BD-4D32-90DF-439F54E3FCD2}"/>
              </a:ext>
            </a:extLst>
          </p:cNvPr>
          <p:cNvSpPr txBox="1"/>
          <p:nvPr/>
        </p:nvSpPr>
        <p:spPr>
          <a:xfrm>
            <a:off x="4133187" y="847288"/>
            <a:ext cx="3925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ELEMENTOS DE DISEÑO DE UN BUS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E55BB4-166F-44DF-BA4C-A1BFB7434415}"/>
              </a:ext>
            </a:extLst>
          </p:cNvPr>
          <p:cNvSpPr txBox="1"/>
          <p:nvPr/>
        </p:nvSpPr>
        <p:spPr>
          <a:xfrm>
            <a:off x="973123" y="177007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Tipo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0FC0816-E6B8-48E7-886A-E2273FF5CD8F}"/>
              </a:ext>
            </a:extLst>
          </p:cNvPr>
          <p:cNvCxnSpPr>
            <a:cxnSpLocks/>
          </p:cNvCxnSpPr>
          <p:nvPr/>
        </p:nvCxnSpPr>
        <p:spPr>
          <a:xfrm flipV="1">
            <a:off x="1728132" y="1686187"/>
            <a:ext cx="234892" cy="2685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A46A6D-F084-4ED7-B86C-15DC6DCF8BED}"/>
              </a:ext>
            </a:extLst>
          </p:cNvPr>
          <p:cNvCxnSpPr>
            <a:cxnSpLocks/>
          </p:cNvCxnSpPr>
          <p:nvPr/>
        </p:nvCxnSpPr>
        <p:spPr>
          <a:xfrm>
            <a:off x="1728132" y="1954743"/>
            <a:ext cx="293615" cy="1846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7492F-2DB8-4D67-93DB-D45C229194C8}"/>
              </a:ext>
            </a:extLst>
          </p:cNvPr>
          <p:cNvSpPr txBox="1"/>
          <p:nvPr/>
        </p:nvSpPr>
        <p:spPr>
          <a:xfrm>
            <a:off x="2021747" y="1451133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Dedicado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F5E928-482F-42BC-A723-90B7B055DADA}"/>
              </a:ext>
            </a:extLst>
          </p:cNvPr>
          <p:cNvSpPr txBox="1"/>
          <p:nvPr/>
        </p:nvSpPr>
        <p:spPr>
          <a:xfrm>
            <a:off x="2021747" y="1954743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Multiplexado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8F6ECB-28D2-48EE-81C0-345FE7978D92}"/>
              </a:ext>
            </a:extLst>
          </p:cNvPr>
          <p:cNvSpPr txBox="1"/>
          <p:nvPr/>
        </p:nvSpPr>
        <p:spPr>
          <a:xfrm>
            <a:off x="973123" y="2777297"/>
            <a:ext cx="122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Método de</a:t>
            </a:r>
          </a:p>
          <a:p>
            <a:r>
              <a:rPr lang="es-AR" dirty="0"/>
              <a:t>arbitraje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2C06617-C67B-47BA-A672-70682446C261}"/>
              </a:ext>
            </a:extLst>
          </p:cNvPr>
          <p:cNvCxnSpPr>
            <a:cxnSpLocks/>
          </p:cNvCxnSpPr>
          <p:nvPr/>
        </p:nvCxnSpPr>
        <p:spPr>
          <a:xfrm flipV="1">
            <a:off x="2181138" y="2796485"/>
            <a:ext cx="234892" cy="2685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3D14303-3446-4D9E-8273-022436EB91C8}"/>
              </a:ext>
            </a:extLst>
          </p:cNvPr>
          <p:cNvCxnSpPr>
            <a:cxnSpLocks/>
          </p:cNvCxnSpPr>
          <p:nvPr/>
        </p:nvCxnSpPr>
        <p:spPr>
          <a:xfrm>
            <a:off x="2181138" y="3065041"/>
            <a:ext cx="293615" cy="1846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370C4F-46D2-4E71-B795-1A6514EC0F20}"/>
              </a:ext>
            </a:extLst>
          </p:cNvPr>
          <p:cNvSpPr txBox="1"/>
          <p:nvPr/>
        </p:nvSpPr>
        <p:spPr>
          <a:xfrm>
            <a:off x="2474753" y="2561431"/>
            <a:ext cx="135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Centralizado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1393A3-F8DB-454A-AB0A-8829C136A004}"/>
              </a:ext>
            </a:extLst>
          </p:cNvPr>
          <p:cNvSpPr txBox="1"/>
          <p:nvPr/>
        </p:nvSpPr>
        <p:spPr>
          <a:xfrm>
            <a:off x="2474753" y="3065041"/>
            <a:ext cx="121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Distribuido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D73CE42-720B-44D0-86C2-4F93BFDA7D15}"/>
              </a:ext>
            </a:extLst>
          </p:cNvPr>
          <p:cNvSpPr txBox="1"/>
          <p:nvPr/>
        </p:nvSpPr>
        <p:spPr>
          <a:xfrm>
            <a:off x="973123" y="39799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Temporización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1A6D43A-9FE9-4D20-8EB2-72F2F47390C4}"/>
              </a:ext>
            </a:extLst>
          </p:cNvPr>
          <p:cNvCxnSpPr>
            <a:cxnSpLocks/>
          </p:cNvCxnSpPr>
          <p:nvPr/>
        </p:nvCxnSpPr>
        <p:spPr>
          <a:xfrm flipV="1">
            <a:off x="2474753" y="3896038"/>
            <a:ext cx="234892" cy="2685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164BD48-754E-4D0D-9175-BDCABE196BA7}"/>
              </a:ext>
            </a:extLst>
          </p:cNvPr>
          <p:cNvCxnSpPr>
            <a:cxnSpLocks/>
          </p:cNvCxnSpPr>
          <p:nvPr/>
        </p:nvCxnSpPr>
        <p:spPr>
          <a:xfrm>
            <a:off x="2474753" y="4164594"/>
            <a:ext cx="293615" cy="1846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8E32A02-1C7C-4591-982F-D0853CB4C772}"/>
              </a:ext>
            </a:extLst>
          </p:cNvPr>
          <p:cNvSpPr txBox="1"/>
          <p:nvPr/>
        </p:nvSpPr>
        <p:spPr>
          <a:xfrm>
            <a:off x="2768368" y="3660984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Síncrono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178A7B-0D77-4390-925D-D1FCAA3D9E18}"/>
              </a:ext>
            </a:extLst>
          </p:cNvPr>
          <p:cNvSpPr txBox="1"/>
          <p:nvPr/>
        </p:nvSpPr>
        <p:spPr>
          <a:xfrm>
            <a:off x="2768368" y="4164594"/>
            <a:ext cx="11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Asíncrono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24A6CF5-0B5F-4A10-893B-91E40BB1A735}"/>
              </a:ext>
            </a:extLst>
          </p:cNvPr>
          <p:cNvSpPr txBox="1"/>
          <p:nvPr/>
        </p:nvSpPr>
        <p:spPr>
          <a:xfrm>
            <a:off x="1008459" y="5176840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Ancho del</a:t>
            </a:r>
          </a:p>
          <a:p>
            <a:r>
              <a:rPr lang="es-AR" dirty="0"/>
              <a:t>bus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E357548-80AF-4FD2-93BC-D5AB465D97CB}"/>
              </a:ext>
            </a:extLst>
          </p:cNvPr>
          <p:cNvCxnSpPr>
            <a:cxnSpLocks/>
          </p:cNvCxnSpPr>
          <p:nvPr/>
        </p:nvCxnSpPr>
        <p:spPr>
          <a:xfrm flipV="1">
            <a:off x="2199484" y="5210071"/>
            <a:ext cx="234892" cy="2685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4A2907D-B522-47E6-8BFA-FDA7729CB6D2}"/>
              </a:ext>
            </a:extLst>
          </p:cNvPr>
          <p:cNvCxnSpPr>
            <a:cxnSpLocks/>
          </p:cNvCxnSpPr>
          <p:nvPr/>
        </p:nvCxnSpPr>
        <p:spPr>
          <a:xfrm>
            <a:off x="2199484" y="5478627"/>
            <a:ext cx="293615" cy="1846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4F320BD-B88C-4BA0-B7B6-4630BDF8F59D}"/>
              </a:ext>
            </a:extLst>
          </p:cNvPr>
          <p:cNvSpPr txBox="1"/>
          <p:nvPr/>
        </p:nvSpPr>
        <p:spPr>
          <a:xfrm>
            <a:off x="2493099" y="4975017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Dirección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288D0D4-9EA6-431B-B796-0D02396235D8}"/>
              </a:ext>
            </a:extLst>
          </p:cNvPr>
          <p:cNvSpPr txBox="1"/>
          <p:nvPr/>
        </p:nvSpPr>
        <p:spPr>
          <a:xfrm>
            <a:off x="2493099" y="5478627"/>
            <a:ext cx="7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Datos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71C7F62-5EEA-4BE1-8E78-35FBC13A9775}"/>
              </a:ext>
            </a:extLst>
          </p:cNvPr>
          <p:cNvSpPr txBox="1"/>
          <p:nvPr/>
        </p:nvSpPr>
        <p:spPr>
          <a:xfrm>
            <a:off x="5471020" y="2607597"/>
            <a:ext cx="2164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Tipo de transferencia</a:t>
            </a:r>
          </a:p>
          <a:p>
            <a:r>
              <a:rPr lang="es-AR" dirty="0"/>
              <a:t>De datos 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C7618695-3CD9-4B0A-8CC5-BF03789B3DD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740031" y="2231742"/>
            <a:ext cx="471099" cy="7451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B4FA843-41FF-4999-BE71-D8302C043843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740031" y="2665212"/>
            <a:ext cx="471099" cy="3117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742F8AE-AA61-4514-AC19-FAB2168694CD}"/>
              </a:ext>
            </a:extLst>
          </p:cNvPr>
          <p:cNvSpPr txBox="1"/>
          <p:nvPr/>
        </p:nvSpPr>
        <p:spPr>
          <a:xfrm>
            <a:off x="8211130" y="2047076"/>
            <a:ext cx="88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7B7A540-6343-4F35-98A1-E4556267A05A}"/>
              </a:ext>
            </a:extLst>
          </p:cNvPr>
          <p:cNvSpPr txBox="1"/>
          <p:nvPr/>
        </p:nvSpPr>
        <p:spPr>
          <a:xfrm>
            <a:off x="8211130" y="2480546"/>
            <a:ext cx="100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CEEDAA3-46B4-43BC-AD68-5F95584CF4A9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740031" y="2967063"/>
            <a:ext cx="472953" cy="1319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4CC29B3-8845-4C67-8284-AEBCC58D858C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40031" y="2967063"/>
            <a:ext cx="471099" cy="628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15E650C-3C83-4F72-8492-83D91FBA19C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740031" y="2967063"/>
            <a:ext cx="508032" cy="11136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6F3049F-04B0-4D87-8E34-34536C5EA0CB}"/>
              </a:ext>
            </a:extLst>
          </p:cNvPr>
          <p:cNvSpPr txBox="1"/>
          <p:nvPr/>
        </p:nvSpPr>
        <p:spPr>
          <a:xfrm>
            <a:off x="8211130" y="3410400"/>
            <a:ext cx="28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después de escritura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9D3F1DE-B429-40F1-A949-440577F070EA}"/>
              </a:ext>
            </a:extLst>
          </p:cNvPr>
          <p:cNvSpPr txBox="1"/>
          <p:nvPr/>
        </p:nvSpPr>
        <p:spPr>
          <a:xfrm>
            <a:off x="8248063" y="389603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Bloque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25DD740-1936-4345-9B7C-B4EDB6F5EB4A}"/>
              </a:ext>
            </a:extLst>
          </p:cNvPr>
          <p:cNvSpPr txBox="1"/>
          <p:nvPr/>
        </p:nvSpPr>
        <p:spPr>
          <a:xfrm>
            <a:off x="8212984" y="2914351"/>
            <a:ext cx="243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Lectura-</a:t>
            </a:r>
            <a:r>
              <a:rPr lang="es-AR" dirty="0" err="1"/>
              <a:t>modif</a:t>
            </a:r>
            <a:r>
              <a:rPr lang="es-AR" dirty="0"/>
              <a:t>.-escritura</a:t>
            </a:r>
          </a:p>
        </p:txBody>
      </p:sp>
    </p:spTree>
    <p:extLst>
      <p:ext uri="{BB962C8B-B14F-4D97-AF65-F5344CB8AC3E}">
        <p14:creationId xmlns:p14="http://schemas.microsoft.com/office/powerpoint/2010/main" val="317303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7" grpId="0"/>
      <p:bldP spid="18" grpId="0"/>
      <p:bldP spid="19" grpId="0"/>
      <p:bldP spid="22" grpId="0"/>
      <p:bldP spid="23" grpId="0"/>
      <p:bldP spid="24" grpId="0"/>
      <p:bldP spid="27" grpId="0"/>
      <p:bldP spid="28" grpId="0"/>
      <p:bldP spid="29" grpId="0"/>
      <p:bldP spid="32" grpId="0"/>
      <p:bldP spid="33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56C3D5-3992-4485-8B8E-F75A1B71D1F1}"/>
              </a:ext>
            </a:extLst>
          </p:cNvPr>
          <p:cNvSpPr txBox="1"/>
          <p:nvPr/>
        </p:nvSpPr>
        <p:spPr>
          <a:xfrm>
            <a:off x="3565321" y="511728"/>
            <a:ext cx="415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Conjunto de componentes lógicos básicos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5CACCF-4F08-4993-BD02-516CBEB6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35" y="1015170"/>
            <a:ext cx="7346101" cy="27639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D26ADAC-E485-4178-A99B-ABD947BA6E50}"/>
              </a:ext>
            </a:extLst>
          </p:cNvPr>
          <p:cNvSpPr txBox="1"/>
          <p:nvPr/>
        </p:nvSpPr>
        <p:spPr>
          <a:xfrm>
            <a:off x="4506197" y="3913247"/>
            <a:ext cx="245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Programación Hardware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6B77C57C-466C-41B1-BBB9-6C75FF4156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28" name="Picture 4" descr="Compuerta AND y su tabla de verdad">
            <a:extLst>
              <a:ext uri="{FF2B5EF4-FFF2-40B4-BE49-F238E27FC236}">
                <a16:creationId xmlns:a16="http://schemas.microsoft.com/office/drawing/2014/main" id="{0AAB58CA-207C-46C1-8317-A2C60651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51" y="4645673"/>
            <a:ext cx="52006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80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092A95-BAD5-42B4-AE7A-7BC7A388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86" y="296990"/>
            <a:ext cx="7126310" cy="62640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2EE0FE-5BAD-427C-8034-0165317603EA}"/>
              </a:ext>
            </a:extLst>
          </p:cNvPr>
          <p:cNvSpPr txBox="1"/>
          <p:nvPr/>
        </p:nvSpPr>
        <p:spPr>
          <a:xfrm>
            <a:off x="9526555" y="2528597"/>
            <a:ext cx="16780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  Señales de</a:t>
            </a:r>
          </a:p>
          <a:p>
            <a:r>
              <a:rPr lang="es-AR" sz="2000" dirty="0"/>
              <a:t>temporización</a:t>
            </a:r>
          </a:p>
          <a:p>
            <a:r>
              <a:rPr lang="es-AR" sz="2000" dirty="0"/>
              <a:t>      de bus</a:t>
            </a:r>
          </a:p>
          <a:p>
            <a:r>
              <a:rPr lang="es-AR" sz="2000" dirty="0"/>
              <a:t>    sincrónico</a:t>
            </a:r>
          </a:p>
        </p:txBody>
      </p:sp>
    </p:spTree>
    <p:extLst>
      <p:ext uri="{BB962C8B-B14F-4D97-AF65-F5344CB8AC3E}">
        <p14:creationId xmlns:p14="http://schemas.microsoft.com/office/powerpoint/2010/main" val="178850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4630F8-A6D9-4C6A-B78C-F3AE2484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84" y="375843"/>
            <a:ext cx="5799397" cy="60585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8950C8-720A-4C4C-ACDE-DAF6357551C1}"/>
              </a:ext>
            </a:extLst>
          </p:cNvPr>
          <p:cNvSpPr txBox="1"/>
          <p:nvPr/>
        </p:nvSpPr>
        <p:spPr>
          <a:xfrm>
            <a:off x="8994710" y="2444620"/>
            <a:ext cx="1528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  Señales de</a:t>
            </a:r>
          </a:p>
          <a:p>
            <a:r>
              <a:rPr lang="es-AR" dirty="0"/>
              <a:t>temporización</a:t>
            </a:r>
          </a:p>
          <a:p>
            <a:r>
              <a:rPr lang="es-AR" dirty="0"/>
              <a:t>      de bus</a:t>
            </a:r>
          </a:p>
          <a:p>
            <a:r>
              <a:rPr lang="es-AR" dirty="0"/>
              <a:t>    asincrónico</a:t>
            </a:r>
          </a:p>
        </p:txBody>
      </p:sp>
    </p:spTree>
    <p:extLst>
      <p:ext uri="{BB962C8B-B14F-4D97-AF65-F5344CB8AC3E}">
        <p14:creationId xmlns:p14="http://schemas.microsoft.com/office/powerpoint/2010/main" val="573110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45385D-53B2-4665-B142-9C5FAC3E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4" y="1286678"/>
            <a:ext cx="3126000" cy="11622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B56DAD-BF10-48B8-A12E-BBB52A18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0" y="3605719"/>
            <a:ext cx="3154574" cy="16869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8684C0-1310-4E1F-A26B-B44F64BB7C11}"/>
              </a:ext>
            </a:extLst>
          </p:cNvPr>
          <p:cNvSpPr txBox="1"/>
          <p:nvPr/>
        </p:nvSpPr>
        <p:spPr>
          <a:xfrm>
            <a:off x="765609" y="2375366"/>
            <a:ext cx="35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escritura multiplexada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CE182A-80B9-4331-9A2E-4BE073386015}"/>
              </a:ext>
            </a:extLst>
          </p:cNvPr>
          <p:cNvSpPr txBox="1"/>
          <p:nvPr/>
        </p:nvSpPr>
        <p:spPr>
          <a:xfrm>
            <a:off x="4350758" y="430064"/>
            <a:ext cx="395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TIPO DE TRANSFERENCIA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13DC6E-CE37-4946-BDD8-4C901025A88D}"/>
              </a:ext>
            </a:extLst>
          </p:cNvPr>
          <p:cNvSpPr txBox="1"/>
          <p:nvPr/>
        </p:nvSpPr>
        <p:spPr>
          <a:xfrm>
            <a:off x="662390" y="5292690"/>
            <a:ext cx="388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escritura no multiplexada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9157CE-F6B9-410E-A504-5FACDC227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73" y="1482011"/>
            <a:ext cx="3008775" cy="966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6BB42-A28A-459F-BD68-886FC919D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273" y="3368656"/>
            <a:ext cx="3360450" cy="19240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91FC0F-F9B1-483B-86C9-3F3ACDE4A40A}"/>
              </a:ext>
            </a:extLst>
          </p:cNvPr>
          <p:cNvSpPr txBox="1"/>
          <p:nvPr/>
        </p:nvSpPr>
        <p:spPr>
          <a:xfrm>
            <a:off x="6885240" y="2375366"/>
            <a:ext cx="34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lectura multiplexada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77DCF3-96BA-468D-93DF-FA3FD1164AF0}"/>
              </a:ext>
            </a:extLst>
          </p:cNvPr>
          <p:cNvSpPr txBox="1"/>
          <p:nvPr/>
        </p:nvSpPr>
        <p:spPr>
          <a:xfrm>
            <a:off x="7147249" y="5292690"/>
            <a:ext cx="376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lectura no multiplexada</a:t>
            </a:r>
          </a:p>
        </p:txBody>
      </p:sp>
    </p:spTree>
    <p:extLst>
      <p:ext uri="{BB962C8B-B14F-4D97-AF65-F5344CB8AC3E}">
        <p14:creationId xmlns:p14="http://schemas.microsoft.com/office/powerpoint/2010/main" val="15626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FCF7A1-11D6-4304-8ACB-1A00A1BF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6" y="1291765"/>
            <a:ext cx="3751200" cy="859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F513B3-4F13-4A12-86ED-A47CCD558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8" y="3544539"/>
            <a:ext cx="4415475" cy="1093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82A206-0393-47C6-BF14-F04A7A23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2088"/>
            <a:ext cx="5025410" cy="9864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76DC9F-9342-4562-BB2A-DD3A2F23FE25}"/>
              </a:ext>
            </a:extLst>
          </p:cNvPr>
          <p:cNvSpPr txBox="1"/>
          <p:nvPr/>
        </p:nvSpPr>
        <p:spPr>
          <a:xfrm>
            <a:off x="755780" y="2327422"/>
            <a:ext cx="46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lectura – modificación - escritura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4F1A3B-7881-473E-82B9-81CBF1BE8D2D}"/>
              </a:ext>
            </a:extLst>
          </p:cNvPr>
          <p:cNvSpPr txBox="1"/>
          <p:nvPr/>
        </p:nvSpPr>
        <p:spPr>
          <a:xfrm>
            <a:off x="755780" y="4777274"/>
            <a:ext cx="419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Operación de lectura después de escritura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6B888-094E-4A17-9DCB-21D8C28FE3EC}"/>
              </a:ext>
            </a:extLst>
          </p:cNvPr>
          <p:cNvSpPr txBox="1"/>
          <p:nvPr/>
        </p:nvSpPr>
        <p:spPr>
          <a:xfrm>
            <a:off x="6543413" y="3600906"/>
            <a:ext cx="329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Transferencia de bloque de datos</a:t>
            </a:r>
          </a:p>
        </p:txBody>
      </p:sp>
    </p:spTree>
    <p:extLst>
      <p:ext uri="{BB962C8B-B14F-4D97-AF65-F5344CB8AC3E}">
        <p14:creationId xmlns:p14="http://schemas.microsoft.com/office/powerpoint/2010/main" val="39655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F65D33-F4C0-41D9-B539-57146E70C0A8}"/>
              </a:ext>
            </a:extLst>
          </p:cNvPr>
          <p:cNvSpPr txBox="1"/>
          <p:nvPr/>
        </p:nvSpPr>
        <p:spPr>
          <a:xfrm>
            <a:off x="3165775" y="562062"/>
            <a:ext cx="5860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BUS PCI </a:t>
            </a:r>
            <a:r>
              <a:rPr lang="es-AR" sz="2400" i="1" dirty="0"/>
              <a:t>(</a:t>
            </a:r>
            <a:r>
              <a:rPr lang="es-AR" sz="2400" i="1" dirty="0" err="1"/>
              <a:t>Peripheral</a:t>
            </a:r>
            <a:r>
              <a:rPr lang="es-AR" sz="2400" i="1" dirty="0"/>
              <a:t> </a:t>
            </a:r>
            <a:r>
              <a:rPr lang="es-AR" sz="2400" i="1" dirty="0" err="1"/>
              <a:t>Component</a:t>
            </a:r>
            <a:r>
              <a:rPr lang="es-AR" sz="2400" i="1" dirty="0"/>
              <a:t> </a:t>
            </a:r>
            <a:r>
              <a:rPr lang="es-AR" sz="2400" i="1" dirty="0" err="1"/>
              <a:t>Interconnect</a:t>
            </a:r>
            <a:r>
              <a:rPr lang="es-AR" sz="2400" i="1" dirty="0"/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8A9B2F-C977-480B-8101-C1015CA3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4" y="1326025"/>
            <a:ext cx="9221701" cy="51763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FADEA4-9C4B-45D7-9F3F-965838D1F5F1}"/>
              </a:ext>
            </a:extLst>
          </p:cNvPr>
          <p:cNvSpPr txBox="1"/>
          <p:nvPr/>
        </p:nvSpPr>
        <p:spPr>
          <a:xfrm>
            <a:off x="9703836" y="3657600"/>
            <a:ext cx="1640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Sistema típico</a:t>
            </a:r>
          </a:p>
        </p:txBody>
      </p:sp>
    </p:spTree>
    <p:extLst>
      <p:ext uri="{BB962C8B-B14F-4D97-AF65-F5344CB8AC3E}">
        <p14:creationId xmlns:p14="http://schemas.microsoft.com/office/powerpoint/2010/main" val="130861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9A0677-2AFF-4BF2-AB38-0430A75D5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67" y="582978"/>
            <a:ext cx="8909101" cy="48149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0D7E41B-552F-4859-A61C-363B640C7FB0}"/>
              </a:ext>
            </a:extLst>
          </p:cNvPr>
          <p:cNvSpPr txBox="1"/>
          <p:nvPr/>
        </p:nvSpPr>
        <p:spPr>
          <a:xfrm>
            <a:off x="4851919" y="5397945"/>
            <a:ext cx="1696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Servidor típico</a:t>
            </a:r>
          </a:p>
        </p:txBody>
      </p:sp>
    </p:spTree>
    <p:extLst>
      <p:ext uri="{BB962C8B-B14F-4D97-AF65-F5344CB8AC3E}">
        <p14:creationId xmlns:p14="http://schemas.microsoft.com/office/powerpoint/2010/main" val="20147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D7EF4D-3FCF-46BD-A42C-3EBCEC817C8F}"/>
              </a:ext>
            </a:extLst>
          </p:cNvPr>
          <p:cNvSpPr txBox="1"/>
          <p:nvPr/>
        </p:nvSpPr>
        <p:spPr>
          <a:xfrm>
            <a:off x="1560352" y="461394"/>
            <a:ext cx="230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ESTRUCTURA DEL BUS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6B28CB-72E7-43C1-9241-5A85EF76021D}"/>
              </a:ext>
            </a:extLst>
          </p:cNvPr>
          <p:cNvSpPr txBox="1"/>
          <p:nvPr/>
        </p:nvSpPr>
        <p:spPr>
          <a:xfrm>
            <a:off x="1283515" y="2198992"/>
            <a:ext cx="475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Se puede configurar como un bus de 32 o 64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E5926B-C525-487D-BEE4-A59C65F33195}"/>
              </a:ext>
            </a:extLst>
          </p:cNvPr>
          <p:cNvSpPr txBox="1"/>
          <p:nvPr/>
        </p:nvSpPr>
        <p:spPr>
          <a:xfrm>
            <a:off x="1230366" y="2668262"/>
            <a:ext cx="796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Agrupamos sus señales (en los terminales de los conectores) en grupos funcionales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1DA37-5C96-4CA6-B0CE-87437E0B7E9C}"/>
              </a:ext>
            </a:extLst>
          </p:cNvPr>
          <p:cNvSpPr txBox="1"/>
          <p:nvPr/>
        </p:nvSpPr>
        <p:spPr>
          <a:xfrm>
            <a:off x="1230366" y="3179479"/>
            <a:ext cx="513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sistema: Reloj (</a:t>
            </a:r>
            <a:r>
              <a:rPr lang="es-AR" i="1" dirty="0" err="1"/>
              <a:t>Clock</a:t>
            </a:r>
            <a:r>
              <a:rPr lang="es-AR" i="1" dirty="0"/>
              <a:t>) y Reinicio (</a:t>
            </a:r>
            <a:r>
              <a:rPr lang="es-AR" i="1" dirty="0" err="1"/>
              <a:t>Reset</a:t>
            </a:r>
            <a:r>
              <a:rPr lang="es-AR" i="1" dirty="0"/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E61131-2698-4EA2-AA9C-A9A3B670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14" y="3037594"/>
            <a:ext cx="4533874" cy="7828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A072DFE-ECA9-4129-9B30-ADCA13652608}"/>
              </a:ext>
            </a:extLst>
          </p:cNvPr>
          <p:cNvSpPr txBox="1"/>
          <p:nvPr/>
        </p:nvSpPr>
        <p:spPr>
          <a:xfrm>
            <a:off x="1230366" y="3708498"/>
            <a:ext cx="329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direcciones y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20F90D-EBAA-4C17-9C69-75FFBA69967D}"/>
              </a:ext>
            </a:extLst>
          </p:cNvPr>
          <p:cNvSpPr txBox="1"/>
          <p:nvPr/>
        </p:nvSpPr>
        <p:spPr>
          <a:xfrm>
            <a:off x="1283515" y="4228616"/>
            <a:ext cx="334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control de interface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B439B8-2086-4A68-A4AD-563F462AA581}"/>
              </a:ext>
            </a:extLst>
          </p:cNvPr>
          <p:cNvSpPr txBox="1"/>
          <p:nvPr/>
        </p:nvSpPr>
        <p:spPr>
          <a:xfrm>
            <a:off x="1283515" y="4748734"/>
            <a:ext cx="233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arbitraje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128D6F-4031-49FC-A007-B760B44B007C}"/>
              </a:ext>
            </a:extLst>
          </p:cNvPr>
          <p:cNvSpPr txBox="1"/>
          <p:nvPr/>
        </p:nvSpPr>
        <p:spPr>
          <a:xfrm>
            <a:off x="1283515" y="5268852"/>
            <a:ext cx="322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para señales de error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2CE784-6771-43AA-83DB-4024E64D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15" y="964526"/>
            <a:ext cx="8127601" cy="10645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1191F9-31A3-4D61-8C8E-1EE574856D05}"/>
              </a:ext>
            </a:extLst>
          </p:cNvPr>
          <p:cNvSpPr txBox="1"/>
          <p:nvPr/>
        </p:nvSpPr>
        <p:spPr>
          <a:xfrm>
            <a:off x="1283515" y="5788970"/>
            <a:ext cx="26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interrupción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A8B956-16D3-4FD0-92D6-165839449A23}"/>
              </a:ext>
            </a:extLst>
          </p:cNvPr>
          <p:cNvSpPr txBox="1"/>
          <p:nvPr/>
        </p:nvSpPr>
        <p:spPr>
          <a:xfrm>
            <a:off x="6535313" y="4212403"/>
            <a:ext cx="31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soporte de caché</a:t>
            </a:r>
            <a:endParaRPr lang="es-A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FDA18D9-7778-4915-A964-FF101217B77A}"/>
              </a:ext>
            </a:extLst>
          </p:cNvPr>
          <p:cNvSpPr txBox="1"/>
          <p:nvPr/>
        </p:nvSpPr>
        <p:spPr>
          <a:xfrm>
            <a:off x="6535313" y="4748734"/>
            <a:ext cx="418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ampliación de bus de 64 bits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074D35-5820-441E-A0E5-2912E76F06B1}"/>
              </a:ext>
            </a:extLst>
          </p:cNvPr>
          <p:cNvSpPr txBox="1"/>
          <p:nvPr/>
        </p:nvSpPr>
        <p:spPr>
          <a:xfrm>
            <a:off x="6535313" y="5268852"/>
            <a:ext cx="413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/>
              <a:t>Terminales de test (JTAG / </a:t>
            </a:r>
            <a:r>
              <a:rPr lang="es-AR" i="1" dirty="0" err="1"/>
              <a:t>Boundary</a:t>
            </a:r>
            <a:r>
              <a:rPr lang="es-AR" i="1" dirty="0"/>
              <a:t> </a:t>
            </a:r>
            <a:r>
              <a:rPr lang="es-AR" i="1" dirty="0" err="1"/>
              <a:t>scan</a:t>
            </a:r>
            <a:r>
              <a:rPr lang="es-AR" i="1" dirty="0"/>
              <a:t> 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49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8335D5-6392-424A-8621-9789D9C72899}"/>
              </a:ext>
            </a:extLst>
          </p:cNvPr>
          <p:cNvSpPr txBox="1"/>
          <p:nvPr/>
        </p:nvSpPr>
        <p:spPr>
          <a:xfrm>
            <a:off x="3967993" y="520117"/>
            <a:ext cx="250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ORDENES DEL BUS PCI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FE18E-8F68-4FCE-A832-FEBAAA4029A1}"/>
              </a:ext>
            </a:extLst>
          </p:cNvPr>
          <p:cNvSpPr txBox="1"/>
          <p:nvPr/>
        </p:nvSpPr>
        <p:spPr>
          <a:xfrm>
            <a:off x="1107347" y="1191237"/>
            <a:ext cx="32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Reconocimiento de interrupción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6883B3-4F78-48EE-B082-C3EF2B290154}"/>
              </a:ext>
            </a:extLst>
          </p:cNvPr>
          <p:cNvSpPr txBox="1"/>
          <p:nvPr/>
        </p:nvSpPr>
        <p:spPr>
          <a:xfrm>
            <a:off x="1107347" y="164691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Ciclo especial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FCC6CA-A9B0-4334-A469-76E83CB66D90}"/>
              </a:ext>
            </a:extLst>
          </p:cNvPr>
          <p:cNvSpPr txBox="1"/>
          <p:nvPr/>
        </p:nvSpPr>
        <p:spPr>
          <a:xfrm>
            <a:off x="1107347" y="2102858"/>
            <a:ext cx="15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E/S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AA82A3-E9EF-4E2D-8EDA-6E175E331179}"/>
              </a:ext>
            </a:extLst>
          </p:cNvPr>
          <p:cNvSpPr txBox="1"/>
          <p:nvPr/>
        </p:nvSpPr>
        <p:spPr>
          <a:xfrm>
            <a:off x="1107347" y="2558534"/>
            <a:ext cx="16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de E/S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120CBE-1E62-4146-A3A7-C5CE37C2524F}"/>
              </a:ext>
            </a:extLst>
          </p:cNvPr>
          <p:cNvSpPr txBox="1"/>
          <p:nvPr/>
        </p:nvSpPr>
        <p:spPr>
          <a:xfrm>
            <a:off x="1107347" y="3014210"/>
            <a:ext cx="207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memoria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DC69FD-93D3-4B7B-87F3-CD9A761B438D}"/>
              </a:ext>
            </a:extLst>
          </p:cNvPr>
          <p:cNvSpPr txBox="1"/>
          <p:nvPr/>
        </p:nvSpPr>
        <p:spPr>
          <a:xfrm>
            <a:off x="1098233" y="346988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línea de memoria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B9F9E9-408B-4028-B0A9-D51832848E9E}"/>
              </a:ext>
            </a:extLst>
          </p:cNvPr>
          <p:cNvSpPr txBox="1"/>
          <p:nvPr/>
        </p:nvSpPr>
        <p:spPr>
          <a:xfrm>
            <a:off x="1107347" y="3925562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múltiple de memoria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58F819-02E8-4886-9F77-27282A6BF3F3}"/>
              </a:ext>
            </a:extLst>
          </p:cNvPr>
          <p:cNvSpPr txBox="1"/>
          <p:nvPr/>
        </p:nvSpPr>
        <p:spPr>
          <a:xfrm>
            <a:off x="1107347" y="4381238"/>
            <a:ext cx="219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en memoria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38CDD5-5BDB-4D5E-AB16-4464972B5577}"/>
              </a:ext>
            </a:extLst>
          </p:cNvPr>
          <p:cNvSpPr txBox="1"/>
          <p:nvPr/>
        </p:nvSpPr>
        <p:spPr>
          <a:xfrm>
            <a:off x="1107347" y="4843279"/>
            <a:ext cx="353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e invalidación de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375C76-1F5E-490D-8F5B-4AD807085DD2}"/>
              </a:ext>
            </a:extLst>
          </p:cNvPr>
          <p:cNvSpPr txBox="1"/>
          <p:nvPr/>
        </p:nvSpPr>
        <p:spPr>
          <a:xfrm>
            <a:off x="1107347" y="5305320"/>
            <a:ext cx="24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Lectura de configuración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7468B6-D469-448B-9387-94CA81BDF1AA}"/>
              </a:ext>
            </a:extLst>
          </p:cNvPr>
          <p:cNvSpPr txBox="1"/>
          <p:nvPr/>
        </p:nvSpPr>
        <p:spPr>
          <a:xfrm>
            <a:off x="7239699" y="1641195"/>
            <a:ext cx="26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Escritura de configuración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346D7C-4EE1-4F5D-8220-149FD2C4418D}"/>
              </a:ext>
            </a:extLst>
          </p:cNvPr>
          <p:cNvSpPr txBox="1"/>
          <p:nvPr/>
        </p:nvSpPr>
        <p:spPr>
          <a:xfrm>
            <a:off x="7239699" y="2102858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Ciclo de dirección dual</a:t>
            </a:r>
          </a:p>
        </p:txBody>
      </p:sp>
    </p:spTree>
    <p:extLst>
      <p:ext uri="{BB962C8B-B14F-4D97-AF65-F5344CB8AC3E}">
        <p14:creationId xmlns:p14="http://schemas.microsoft.com/office/powerpoint/2010/main" val="222513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4EA045D-20D1-4F11-8E39-05E007726303}"/>
              </a:ext>
            </a:extLst>
          </p:cNvPr>
          <p:cNvSpPr txBox="1"/>
          <p:nvPr/>
        </p:nvSpPr>
        <p:spPr>
          <a:xfrm>
            <a:off x="4311941" y="562062"/>
            <a:ext cx="2120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ARBITRAJE DE BUS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16F641-E8F9-4928-80B9-9BFCA1A09DDC}"/>
              </a:ext>
            </a:extLst>
          </p:cNvPr>
          <p:cNvSpPr txBox="1"/>
          <p:nvPr/>
        </p:nvSpPr>
        <p:spPr>
          <a:xfrm>
            <a:off x="1677798" y="142612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Línea de petición  REQ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35905E-DFB0-4AC0-8A7D-3EDB97D2FDA4}"/>
              </a:ext>
            </a:extLst>
          </p:cNvPr>
          <p:cNvSpPr txBox="1"/>
          <p:nvPr/>
        </p:nvSpPr>
        <p:spPr>
          <a:xfrm>
            <a:off x="5553512" y="142612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Línea de cesión  GNT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55FE8A-4BAB-41F9-ADD5-8E3D2914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68" y="2184771"/>
            <a:ext cx="10232800" cy="34042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2C354E-1227-439A-90F2-AA58C18E3183}"/>
              </a:ext>
            </a:extLst>
          </p:cNvPr>
          <p:cNvSpPr txBox="1"/>
          <p:nvPr/>
        </p:nvSpPr>
        <p:spPr>
          <a:xfrm>
            <a:off x="4803902" y="597834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Capítulo 3</a:t>
            </a:r>
          </a:p>
        </p:txBody>
      </p:sp>
    </p:spTree>
    <p:extLst>
      <p:ext uri="{BB962C8B-B14F-4D97-AF65-F5344CB8AC3E}">
        <p14:creationId xmlns:p14="http://schemas.microsoft.com/office/powerpoint/2010/main" val="5890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FA8C5B8-7585-4D1C-85B2-2A8AC9A4F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00861"/>
              </p:ext>
            </p:extLst>
          </p:nvPr>
        </p:nvGraphicFramePr>
        <p:xfrm>
          <a:off x="1120826" y="1909698"/>
          <a:ext cx="2271629" cy="2743200"/>
        </p:xfrm>
        <a:graphic>
          <a:graphicData uri="http://schemas.openxmlformats.org/drawingml/2006/table">
            <a:tbl>
              <a:tblPr/>
              <a:tblGrid>
                <a:gridCol w="421030">
                  <a:extLst>
                    <a:ext uri="{9D8B030D-6E8A-4147-A177-3AD203B41FA5}">
                      <a16:colId xmlns:a16="http://schemas.microsoft.com/office/drawing/2014/main" val="3094398080"/>
                    </a:ext>
                  </a:extLst>
                </a:gridCol>
                <a:gridCol w="421030">
                  <a:extLst>
                    <a:ext uri="{9D8B030D-6E8A-4147-A177-3AD203B41FA5}">
                      <a16:colId xmlns:a16="http://schemas.microsoft.com/office/drawing/2014/main" val="1982543951"/>
                    </a:ext>
                  </a:extLst>
                </a:gridCol>
                <a:gridCol w="447406">
                  <a:extLst>
                    <a:ext uri="{9D8B030D-6E8A-4147-A177-3AD203B41FA5}">
                      <a16:colId xmlns:a16="http://schemas.microsoft.com/office/drawing/2014/main" val="3938680827"/>
                    </a:ext>
                  </a:extLst>
                </a:gridCol>
                <a:gridCol w="421030">
                  <a:extLst>
                    <a:ext uri="{9D8B030D-6E8A-4147-A177-3AD203B41FA5}">
                      <a16:colId xmlns:a16="http://schemas.microsoft.com/office/drawing/2014/main" val="1307171739"/>
                    </a:ext>
                  </a:extLst>
                </a:gridCol>
                <a:gridCol w="561133">
                  <a:extLst>
                    <a:ext uri="{9D8B030D-6E8A-4147-A177-3AD203B41FA5}">
                      <a16:colId xmlns:a16="http://schemas.microsoft.com/office/drawing/2014/main" val="2389517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 b="1">
                          <a:effectLst/>
                          <a:latin typeface="trebuchet ms" panose="020B0603020202020204" pitchFamily="34" charset="0"/>
                        </a:rPr>
                        <a:t>A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b="1"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b="1">
                          <a:effectLst/>
                          <a:latin typeface="trebuchet ms" panose="020B0603020202020204" pitchFamily="34" charset="0"/>
                        </a:rPr>
                        <a:t>C</a:t>
                      </a:r>
                      <a:r>
                        <a:rPr lang="es-AR" sz="1400" b="1" baseline="-25000">
                          <a:effectLst/>
                          <a:latin typeface="trebuchet ms" panose="020B0603020202020204" pitchFamily="34" charset="0"/>
                        </a:rPr>
                        <a:t>in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b="1">
                          <a:effectLst/>
                          <a:latin typeface="trebuchet ms" panose="020B0603020202020204" pitchFamily="34" charset="0"/>
                        </a:rPr>
                        <a:t>S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b="1">
                          <a:effectLst/>
                          <a:latin typeface="trebuchet ms" panose="020B0603020202020204" pitchFamily="34" charset="0"/>
                        </a:rPr>
                        <a:t>C</a:t>
                      </a:r>
                      <a:r>
                        <a:rPr lang="es-AR" sz="1400" b="1" baseline="-25000">
                          <a:effectLst/>
                          <a:latin typeface="trebuchet ms" panose="020B0603020202020204" pitchFamily="34" charset="0"/>
                        </a:rPr>
                        <a:t>out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249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41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820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98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62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79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0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843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  <a:endParaRPr lang="es-AR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2272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ABB6AC6-0FDA-4B64-B222-609D24B48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885" y="2970168"/>
            <a:ext cx="74783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FE29F252-29CB-42E6-AA55-0A2BD6B4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19" y="1836592"/>
            <a:ext cx="65627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073487-5143-4527-AE4C-4D1822DA27BC}"/>
              </a:ext>
            </a:extLst>
          </p:cNvPr>
          <p:cNvSpPr txBox="1"/>
          <p:nvPr/>
        </p:nvSpPr>
        <p:spPr>
          <a:xfrm>
            <a:off x="4749282" y="821541"/>
            <a:ext cx="240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/>
              <a:t>CIRCUITO SUMADOR</a:t>
            </a:r>
          </a:p>
        </p:txBody>
      </p:sp>
    </p:spTree>
    <p:extLst>
      <p:ext uri="{BB962C8B-B14F-4D97-AF65-F5344CB8AC3E}">
        <p14:creationId xmlns:p14="http://schemas.microsoft.com/office/powerpoint/2010/main" val="354187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2F06D39-32D8-406D-96D5-FD575EDF8655}"/>
              </a:ext>
            </a:extLst>
          </p:cNvPr>
          <p:cNvSpPr txBox="1"/>
          <p:nvPr/>
        </p:nvSpPr>
        <p:spPr>
          <a:xfrm>
            <a:off x="2705877" y="367213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9A70A-0170-441A-8B4A-B0B917D923E9}"/>
              </a:ext>
            </a:extLst>
          </p:cNvPr>
          <p:cNvSpPr txBox="1"/>
          <p:nvPr/>
        </p:nvSpPr>
        <p:spPr>
          <a:xfrm>
            <a:off x="2705877" y="91594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4D36BD-1C23-461A-B742-D32354E9ECF0}"/>
              </a:ext>
            </a:extLst>
          </p:cNvPr>
          <p:cNvSpPr txBox="1"/>
          <p:nvPr/>
        </p:nvSpPr>
        <p:spPr>
          <a:xfrm>
            <a:off x="2705877" y="361332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DEF251-DA5E-4E1C-B929-B99E58E7EC8F}"/>
              </a:ext>
            </a:extLst>
          </p:cNvPr>
          <p:cNvSpPr txBox="1"/>
          <p:nvPr/>
        </p:nvSpPr>
        <p:spPr>
          <a:xfrm>
            <a:off x="2672561" y="416331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E53131-79F0-4825-9926-36D1343DCA4A}"/>
              </a:ext>
            </a:extLst>
          </p:cNvPr>
          <p:cNvSpPr txBox="1"/>
          <p:nvPr/>
        </p:nvSpPr>
        <p:spPr>
          <a:xfrm>
            <a:off x="7155838" y="91594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40ABB7-FB60-4582-956E-608911E80105}"/>
              </a:ext>
            </a:extLst>
          </p:cNvPr>
          <p:cNvSpPr txBox="1"/>
          <p:nvPr/>
        </p:nvSpPr>
        <p:spPr>
          <a:xfrm>
            <a:off x="7189153" y="42360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S2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CCC2F22-3E3A-4C23-8D25-B4FE343A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11" y="351139"/>
            <a:ext cx="3987977" cy="29667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ED15231-C0A1-4AA6-A66A-DDB3C01D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81" y="3627107"/>
            <a:ext cx="4070636" cy="3028292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9A3A711-A1E7-474E-906C-D2DD14C2DE6B}"/>
              </a:ext>
            </a:extLst>
          </p:cNvPr>
          <p:cNvCxnSpPr>
            <a:cxnSpLocks/>
          </p:cNvCxnSpPr>
          <p:nvPr/>
        </p:nvCxnSpPr>
        <p:spPr>
          <a:xfrm>
            <a:off x="7055141" y="2206305"/>
            <a:ext cx="4278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F2150F7-65F2-4B45-A120-C8E5B39DEE09}"/>
              </a:ext>
            </a:extLst>
          </p:cNvPr>
          <p:cNvCxnSpPr>
            <a:cxnSpLocks/>
          </p:cNvCxnSpPr>
          <p:nvPr/>
        </p:nvCxnSpPr>
        <p:spPr>
          <a:xfrm>
            <a:off x="7482980" y="2206305"/>
            <a:ext cx="0" cy="1222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8C8B5CD-BB5F-439C-851A-555596CC6549}"/>
              </a:ext>
            </a:extLst>
          </p:cNvPr>
          <p:cNvCxnSpPr>
            <a:cxnSpLocks/>
          </p:cNvCxnSpPr>
          <p:nvPr/>
        </p:nvCxnSpPr>
        <p:spPr>
          <a:xfrm flipV="1">
            <a:off x="2365695" y="3429000"/>
            <a:ext cx="5117285" cy="98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3E2086-7136-47E9-9DA5-C9B7B047D015}"/>
              </a:ext>
            </a:extLst>
          </p:cNvPr>
          <p:cNvCxnSpPr>
            <a:cxnSpLocks/>
          </p:cNvCxnSpPr>
          <p:nvPr/>
        </p:nvCxnSpPr>
        <p:spPr>
          <a:xfrm>
            <a:off x="2357306" y="3432671"/>
            <a:ext cx="0" cy="15420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ADEB0F-5AB1-41FD-A148-BE9468A1C93D}"/>
              </a:ext>
            </a:extLst>
          </p:cNvPr>
          <p:cNvCxnSpPr>
            <a:cxnSpLocks/>
          </p:cNvCxnSpPr>
          <p:nvPr/>
        </p:nvCxnSpPr>
        <p:spPr>
          <a:xfrm>
            <a:off x="2365695" y="4974672"/>
            <a:ext cx="73358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60CAF5C-F03D-4C53-84DB-5E76A862F8A0}"/>
              </a:ext>
            </a:extLst>
          </p:cNvPr>
          <p:cNvSpPr txBox="1"/>
          <p:nvPr/>
        </p:nvSpPr>
        <p:spPr>
          <a:xfrm>
            <a:off x="2316348" y="147357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Ci1 = 0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D3C9329-7DFB-404F-B7AF-B3F237614CD5}"/>
              </a:ext>
            </a:extLst>
          </p:cNvPr>
          <p:cNvSpPr txBox="1"/>
          <p:nvPr/>
        </p:nvSpPr>
        <p:spPr>
          <a:xfrm>
            <a:off x="7121052" y="176892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1330BA3-95C1-46CC-9430-C49BF6B0A904}"/>
              </a:ext>
            </a:extLst>
          </p:cNvPr>
          <p:cNvSpPr txBox="1"/>
          <p:nvPr/>
        </p:nvSpPr>
        <p:spPr>
          <a:xfrm>
            <a:off x="7169917" y="534217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A9D290A-14A9-4887-8DA1-ED11CFB97160}"/>
              </a:ext>
            </a:extLst>
          </p:cNvPr>
          <p:cNvSpPr txBox="1"/>
          <p:nvPr/>
        </p:nvSpPr>
        <p:spPr>
          <a:xfrm>
            <a:off x="2634035" y="463513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Ci2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4043475-06D6-471C-ACD6-F4311C99DEF6}"/>
              </a:ext>
            </a:extLst>
          </p:cNvPr>
          <p:cNvSpPr txBox="1"/>
          <p:nvPr/>
        </p:nvSpPr>
        <p:spPr>
          <a:xfrm>
            <a:off x="8667653" y="281765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 = (A2, A1)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8C0D290-DCEC-46F7-B02C-F87C9F60E6A0}"/>
              </a:ext>
            </a:extLst>
          </p:cNvPr>
          <p:cNvSpPr txBox="1"/>
          <p:nvPr/>
        </p:nvSpPr>
        <p:spPr>
          <a:xfrm>
            <a:off x="8667653" y="3613329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 = (B2, B1)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C5D7CC-B7B3-4EDB-9375-B5E5DDBABD5A}"/>
              </a:ext>
            </a:extLst>
          </p:cNvPr>
          <p:cNvSpPr txBox="1"/>
          <p:nvPr/>
        </p:nvSpPr>
        <p:spPr>
          <a:xfrm>
            <a:off x="8667653" y="4771921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 = (A + B) = (S1, S2, Co2)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1BE0A22-13CC-437F-AB42-F6CAC2B62F11}"/>
              </a:ext>
            </a:extLst>
          </p:cNvPr>
          <p:cNvSpPr txBox="1"/>
          <p:nvPr/>
        </p:nvSpPr>
        <p:spPr>
          <a:xfrm>
            <a:off x="8617319" y="51856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SUMADOR </a:t>
            </a:r>
          </a:p>
        </p:txBody>
      </p:sp>
    </p:spTree>
    <p:extLst>
      <p:ext uri="{BB962C8B-B14F-4D97-AF65-F5344CB8AC3E}">
        <p14:creationId xmlns:p14="http://schemas.microsoft.com/office/powerpoint/2010/main" val="187281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E765A6-0E0B-4CE5-B3E6-E5837215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57" y="959430"/>
            <a:ext cx="7580551" cy="4043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EA55B3-5C9A-42F5-9365-C487155AFE51}"/>
              </a:ext>
            </a:extLst>
          </p:cNvPr>
          <p:cNvSpPr txBox="1"/>
          <p:nvPr/>
        </p:nvSpPr>
        <p:spPr>
          <a:xfrm>
            <a:off x="4670819" y="5498460"/>
            <a:ext cx="262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Programación Software</a:t>
            </a:r>
          </a:p>
        </p:txBody>
      </p:sp>
    </p:spTree>
    <p:extLst>
      <p:ext uri="{BB962C8B-B14F-4D97-AF65-F5344CB8AC3E}">
        <p14:creationId xmlns:p14="http://schemas.microsoft.com/office/powerpoint/2010/main" val="87412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A3A8C2-6A3F-43C1-8D80-5277A383342D}"/>
              </a:ext>
            </a:extLst>
          </p:cNvPr>
          <p:cNvSpPr txBox="1"/>
          <p:nvPr/>
        </p:nvSpPr>
        <p:spPr>
          <a:xfrm>
            <a:off x="8966718" y="667439"/>
            <a:ext cx="1832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COMPONENTES</a:t>
            </a:r>
          </a:p>
          <a:p>
            <a:r>
              <a:rPr lang="es-AR" sz="2000" dirty="0"/>
              <a:t>          DEL</a:t>
            </a:r>
          </a:p>
          <a:p>
            <a:r>
              <a:rPr lang="es-AR" sz="2000" dirty="0"/>
              <a:t>COMPUTADOR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6D8420-D972-4510-A279-EC257FD3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2" y="371077"/>
            <a:ext cx="2425934" cy="2624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767299-A871-49EE-B126-2AF11C18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20" y="587160"/>
            <a:ext cx="2623889" cy="46484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A82CB1-EA6F-4C99-9F1C-EFD271868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42" y="3555263"/>
            <a:ext cx="2953705" cy="27168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44942F-C65B-4114-B8A7-D48310D80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43" y="3926061"/>
            <a:ext cx="3635562" cy="13849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A0E543-56F6-4FA9-926C-336E499BE474}"/>
              </a:ext>
            </a:extLst>
          </p:cNvPr>
          <p:cNvSpPr txBox="1"/>
          <p:nvPr/>
        </p:nvSpPr>
        <p:spPr>
          <a:xfrm>
            <a:off x="3262598" y="58590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BUS DEL SISTEMA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EEA8541-561C-4D1D-AA91-9B7EA893A56D}"/>
              </a:ext>
            </a:extLst>
          </p:cNvPr>
          <p:cNvCxnSpPr>
            <a:cxnSpLocks/>
          </p:cNvCxnSpPr>
          <p:nvPr/>
        </p:nvCxnSpPr>
        <p:spPr>
          <a:xfrm>
            <a:off x="3083176" y="1474237"/>
            <a:ext cx="2158344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9DAEAE-5DC9-4334-98FC-6B09B90CF0EC}"/>
              </a:ext>
            </a:extLst>
          </p:cNvPr>
          <p:cNvCxnSpPr>
            <a:cxnSpLocks/>
          </p:cNvCxnSpPr>
          <p:nvPr/>
        </p:nvCxnSpPr>
        <p:spPr>
          <a:xfrm>
            <a:off x="3083176" y="2155144"/>
            <a:ext cx="2158344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94D54E-1EB4-40EB-8FC0-79F54DA014A4}"/>
              </a:ext>
            </a:extLst>
          </p:cNvPr>
          <p:cNvSpPr txBox="1"/>
          <p:nvPr/>
        </p:nvSpPr>
        <p:spPr>
          <a:xfrm>
            <a:off x="3332794" y="1009503"/>
            <a:ext cx="138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2"/>
                </a:solidFill>
              </a:rPr>
              <a:t>Bus de datos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66CD171-37B8-464E-A3BA-AF1920A1BD96}"/>
              </a:ext>
            </a:extLst>
          </p:cNvPr>
          <p:cNvCxnSpPr>
            <a:cxnSpLocks/>
          </p:cNvCxnSpPr>
          <p:nvPr/>
        </p:nvCxnSpPr>
        <p:spPr>
          <a:xfrm>
            <a:off x="4369043" y="1482626"/>
            <a:ext cx="0" cy="287126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3521BD3-B3ED-4C8A-9B6C-4968633ADDC0}"/>
              </a:ext>
            </a:extLst>
          </p:cNvPr>
          <p:cNvCxnSpPr>
            <a:cxnSpLocks/>
          </p:cNvCxnSpPr>
          <p:nvPr/>
        </p:nvCxnSpPr>
        <p:spPr>
          <a:xfrm flipH="1">
            <a:off x="3610947" y="4353886"/>
            <a:ext cx="758096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46D94F7-0D30-4DD0-9A5D-15389E9E44E4}"/>
              </a:ext>
            </a:extLst>
          </p:cNvPr>
          <p:cNvCxnSpPr>
            <a:cxnSpLocks/>
          </p:cNvCxnSpPr>
          <p:nvPr/>
        </p:nvCxnSpPr>
        <p:spPr>
          <a:xfrm>
            <a:off x="4613722" y="2155144"/>
            <a:ext cx="0" cy="287126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94FFAA5-D9F6-4D65-B7B0-73D929B0D1B2}"/>
              </a:ext>
            </a:extLst>
          </p:cNvPr>
          <p:cNvCxnSpPr>
            <a:cxnSpLocks/>
          </p:cNvCxnSpPr>
          <p:nvPr/>
        </p:nvCxnSpPr>
        <p:spPr>
          <a:xfrm flipH="1">
            <a:off x="3588810" y="5026404"/>
            <a:ext cx="1024912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8ED41E-CC55-410B-9910-4658ED9A7ECE}"/>
              </a:ext>
            </a:extLst>
          </p:cNvPr>
          <p:cNvSpPr txBox="1"/>
          <p:nvPr/>
        </p:nvSpPr>
        <p:spPr>
          <a:xfrm>
            <a:off x="3029732" y="1569640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1"/>
                </a:solidFill>
              </a:rPr>
              <a:t>Bus de</a:t>
            </a:r>
          </a:p>
          <a:p>
            <a:r>
              <a:rPr lang="es-AR" dirty="0">
                <a:solidFill>
                  <a:schemeClr val="accent1"/>
                </a:solidFill>
              </a:rPr>
              <a:t>Direcciones</a:t>
            </a:r>
          </a:p>
        </p:txBody>
      </p:sp>
    </p:spTree>
    <p:extLst>
      <p:ext uri="{BB962C8B-B14F-4D97-AF65-F5344CB8AC3E}">
        <p14:creationId xmlns:p14="http://schemas.microsoft.com/office/powerpoint/2010/main" val="208176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F3388C1-7D19-4C48-8F7D-C11B897A1924}"/>
              </a:ext>
            </a:extLst>
          </p:cNvPr>
          <p:cNvSpPr txBox="1"/>
          <p:nvPr/>
        </p:nvSpPr>
        <p:spPr>
          <a:xfrm>
            <a:off x="2425957" y="635938"/>
            <a:ext cx="7340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FUNCIÓN BÁSICA DEL COMPUTADOR: captar y ejecutar instrucciones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2F7A5-99A7-4BE8-856D-F1299CCA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81" y="1389094"/>
            <a:ext cx="10126037" cy="21891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7D43B5-DA0F-4CFC-8398-671DB0920296}"/>
              </a:ext>
            </a:extLst>
          </p:cNvPr>
          <p:cNvSpPr txBox="1"/>
          <p:nvPr/>
        </p:nvSpPr>
        <p:spPr>
          <a:xfrm>
            <a:off x="4254759" y="3738767"/>
            <a:ext cx="293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Ciclo de Instrucción Básico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6A2684-5888-4C8D-98DF-07C48A7F2C36}"/>
              </a:ext>
            </a:extLst>
          </p:cNvPr>
          <p:cNvSpPr txBox="1"/>
          <p:nvPr/>
        </p:nvSpPr>
        <p:spPr>
          <a:xfrm>
            <a:off x="1032981" y="4219116"/>
            <a:ext cx="199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Proceso continuo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AFA04B-EB07-4612-8912-2392B4441360}"/>
              </a:ext>
            </a:extLst>
          </p:cNvPr>
          <p:cNvSpPr txBox="1"/>
          <p:nvPr/>
        </p:nvSpPr>
        <p:spPr>
          <a:xfrm>
            <a:off x="6385157" y="4196369"/>
            <a:ext cx="44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Contador de Programa (PC: </a:t>
            </a:r>
            <a:r>
              <a:rPr lang="es-AR" dirty="0" err="1"/>
              <a:t>Program</a:t>
            </a:r>
            <a:r>
              <a:rPr lang="es-AR" dirty="0"/>
              <a:t> </a:t>
            </a:r>
            <a:r>
              <a:rPr lang="es-AR" dirty="0" err="1"/>
              <a:t>Counter</a:t>
            </a:r>
            <a:r>
              <a:rPr lang="es-AR" dirty="0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5E95DE6-0A92-4B6C-81A4-7C9358AEB26A}"/>
              </a:ext>
            </a:extLst>
          </p:cNvPr>
          <p:cNvSpPr txBox="1"/>
          <p:nvPr/>
        </p:nvSpPr>
        <p:spPr>
          <a:xfrm>
            <a:off x="842930" y="5325468"/>
            <a:ext cx="436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ACCIÓN REQUERIDA POR UNA INSTRUCCIÓN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B92CC3-B437-4169-92B6-E5DC1EA366BF}"/>
              </a:ext>
            </a:extLst>
          </p:cNvPr>
          <p:cNvSpPr txBox="1"/>
          <p:nvPr/>
        </p:nvSpPr>
        <p:spPr>
          <a:xfrm>
            <a:off x="5572331" y="4619225"/>
            <a:ext cx="292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Procesador     </a:t>
            </a:r>
            <a:r>
              <a:rPr lang="es-AR" dirty="0">
                <a:solidFill>
                  <a:schemeClr val="accent1"/>
                </a:solidFill>
              </a:rPr>
              <a:t>↔</a:t>
            </a:r>
            <a:r>
              <a:rPr lang="es-AR" dirty="0"/>
              <a:t>     Memoria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489AD-C9E5-4355-9C2F-68D01462CA56}"/>
              </a:ext>
            </a:extLst>
          </p:cNvPr>
          <p:cNvSpPr txBox="1"/>
          <p:nvPr/>
        </p:nvSpPr>
        <p:spPr>
          <a:xfrm>
            <a:off x="5591792" y="5099573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Procesador     </a:t>
            </a:r>
            <a:r>
              <a:rPr lang="es-AR" dirty="0">
                <a:solidFill>
                  <a:schemeClr val="accent1"/>
                </a:solidFill>
              </a:rPr>
              <a:t>↔</a:t>
            </a:r>
            <a:r>
              <a:rPr lang="es-AR" dirty="0"/>
              <a:t>     E / 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38C23B-68D4-4940-8A06-F4E7FF0D7A9A}"/>
              </a:ext>
            </a:extLst>
          </p:cNvPr>
          <p:cNvSpPr txBox="1"/>
          <p:nvPr/>
        </p:nvSpPr>
        <p:spPr>
          <a:xfrm>
            <a:off x="5597498" y="5565162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Procesamiento Interno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2F8A414-07E4-4512-A8C3-920A8EE5C4B4}"/>
              </a:ext>
            </a:extLst>
          </p:cNvPr>
          <p:cNvSpPr txBox="1"/>
          <p:nvPr/>
        </p:nvSpPr>
        <p:spPr>
          <a:xfrm>
            <a:off x="5591792" y="5989522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Control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D38B2E4A-667B-4453-94AC-17458C537514}"/>
              </a:ext>
            </a:extLst>
          </p:cNvPr>
          <p:cNvSpPr/>
          <p:nvPr/>
        </p:nvSpPr>
        <p:spPr>
          <a:xfrm>
            <a:off x="5207586" y="4787545"/>
            <a:ext cx="261790" cy="14345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08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A30571-35B1-40B7-B0D4-08F42967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77" y="468654"/>
            <a:ext cx="9136333" cy="49696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BE6B1C-2D59-4C29-849A-B3EB8B313F2C}"/>
              </a:ext>
            </a:extLst>
          </p:cNvPr>
          <p:cNvSpPr txBox="1"/>
          <p:nvPr/>
        </p:nvSpPr>
        <p:spPr>
          <a:xfrm>
            <a:off x="3401516" y="5561044"/>
            <a:ext cx="570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Diagrama de estados del ciclo de instrucción</a:t>
            </a:r>
          </a:p>
        </p:txBody>
      </p:sp>
    </p:spTree>
    <p:extLst>
      <p:ext uri="{BB962C8B-B14F-4D97-AF65-F5344CB8AC3E}">
        <p14:creationId xmlns:p14="http://schemas.microsoft.com/office/powerpoint/2010/main" val="333483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725</Words>
  <Application>Microsoft Office PowerPoint</Application>
  <PresentationFormat>Panorámica</PresentationFormat>
  <Paragraphs>232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Walter</dc:creator>
  <cp:lastModifiedBy>Walter</cp:lastModifiedBy>
  <cp:revision>74</cp:revision>
  <dcterms:created xsi:type="dcterms:W3CDTF">2020-08-13T15:30:46Z</dcterms:created>
  <dcterms:modified xsi:type="dcterms:W3CDTF">2020-09-02T16:18:27Z</dcterms:modified>
</cp:coreProperties>
</file>